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3" r:id="rId5"/>
    <p:sldId id="274" r:id="rId6"/>
    <p:sldId id="260" r:id="rId7"/>
    <p:sldId id="261" r:id="rId8"/>
    <p:sldId id="262" r:id="rId9"/>
    <p:sldId id="263" r:id="rId10"/>
    <p:sldId id="265" r:id="rId11"/>
    <p:sldId id="266" r:id="rId12"/>
    <p:sldId id="267" r:id="rId13"/>
    <p:sldId id="268" r:id="rId14"/>
    <p:sldId id="270" r:id="rId15"/>
    <p:sldId id="269" r:id="rId16"/>
    <p:sldId id="272"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55" autoAdjust="0"/>
    <p:restoredTop sz="94667" autoAdjust="0"/>
  </p:normalViewPr>
  <p:slideViewPr>
    <p:cSldViewPr>
      <p:cViewPr varScale="1">
        <p:scale>
          <a:sx n="72" d="100"/>
          <a:sy n="72" d="100"/>
        </p:scale>
        <p:origin x="-372" y="-90"/>
      </p:cViewPr>
      <p:guideLst>
        <p:guide orient="horz" pos="2160"/>
        <p:guide pos="2880"/>
      </p:guideLst>
    </p:cSldViewPr>
  </p:slideViewPr>
  <p:outlineViewPr>
    <p:cViewPr>
      <p:scale>
        <a:sx n="33" d="100"/>
        <a:sy n="33" d="100"/>
      </p:scale>
      <p:origin x="246"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EE3C5F0-E33E-4CF1-8DCC-F9193D85974C}" type="datetimeFigureOut">
              <a:rPr lang="en-US"/>
              <a:pPr>
                <a:defRPr/>
              </a:pPr>
              <a:t>10/11/2009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07037C4-0A56-49B8-9C22-4A7E4F2B2C2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BBA689F-0318-4969-9E8D-1B6B6ED9F9CC}" type="datetimeFigureOut">
              <a:rPr lang="en-US"/>
              <a:pPr>
                <a:defRPr/>
              </a:pPr>
              <a:t>10/11/2009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7E99F5-E506-4032-8F66-A112DB8BBFC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6C8AA00-B583-401B-907D-B1B82C07AA9E}" type="datetimeFigureOut">
              <a:rPr lang="en-US"/>
              <a:pPr>
                <a:defRPr/>
              </a:pPr>
              <a:t>10/11/2009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3CA97F3-416D-479C-9FB6-36697B2D2E5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B619E00-5DFC-4089-8B07-768D11D24D1E}" type="datetimeFigureOut">
              <a:rPr lang="en-US"/>
              <a:pPr>
                <a:defRPr/>
              </a:pPr>
              <a:t>10/11/2009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E925EF1-A322-455D-850D-68BEC6EAFA5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9B9E23F-C930-4B03-B804-03D94BCA6E48}" type="datetimeFigureOut">
              <a:rPr lang="en-US"/>
              <a:pPr>
                <a:defRPr/>
              </a:pPr>
              <a:t>10/11/2009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4D6C198-E3A9-49BB-BD89-36DF2F3F725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1554744-FB03-45CC-B9CB-5DDC05D2267F}" type="datetimeFigureOut">
              <a:rPr lang="en-US"/>
              <a:pPr>
                <a:defRPr/>
              </a:pPr>
              <a:t>10/11/2009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258C81E-DFCB-451A-B830-ABF0F6F1347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1CBBCA3-0363-44C6-A2A4-860F2E8F0F74}" type="datetimeFigureOut">
              <a:rPr lang="en-US"/>
              <a:pPr>
                <a:defRPr/>
              </a:pPr>
              <a:t>10/11/2009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E176970-C0B6-4798-9BFA-DF9BE6C0365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1EE07E6-9345-4BE9-A902-D161A8ADFD47}" type="datetimeFigureOut">
              <a:rPr lang="en-US"/>
              <a:pPr>
                <a:defRPr/>
              </a:pPr>
              <a:t>10/11/2009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8037C97-C95B-449D-A453-3F85EF772B3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DF8E9B7-A604-4728-83B0-2335C53164B5}" type="datetimeFigureOut">
              <a:rPr lang="en-US"/>
              <a:pPr>
                <a:defRPr/>
              </a:pPr>
              <a:t>10/11/2009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D289DD1-FD07-4425-9613-30693742380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DD8A85A-F895-4D8F-BE0B-6966F2CED3B7}" type="datetimeFigureOut">
              <a:rPr lang="en-US"/>
              <a:pPr>
                <a:defRPr/>
              </a:pPr>
              <a:t>10/11/2009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4D0C4AF-B406-44D5-AC1F-07691ABA17F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A35DB2C-38A3-4D9D-B01B-DBCF9A0E6E84}" type="datetimeFigureOut">
              <a:rPr lang="en-US"/>
              <a:pPr>
                <a:defRPr/>
              </a:pPr>
              <a:t>10/11/2009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1D98B5E-A632-4CF2-86C4-80CDA4FBEF4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76C5D7B-3A05-4734-929D-223FC787040A}" type="datetimeFigureOut">
              <a:rPr lang="en-US"/>
              <a:pPr>
                <a:defRPr/>
              </a:pPr>
              <a:t>10/11/2009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8CAC4CD4-9EC5-41BA-BC32-52BFD134A4E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hyperlink" Target="http://video.canadiancontent.net/5-molson-i-am-canadian.html"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s://www.hobotraveler.com/145kohphangan01/0005.JPG" TargetMode="External"/><Relationship Id="rId7"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hyperlink" Target="http://images.google.ca/imgres?imgurl=http://www.sheppardsoftware.com/images/Canada/factfile/Quebec_flag.png&amp;imgrefurl=http://www.sheppardsoftware.com/canadaweb/factfile/Unique-facts-Canada14.htm&amp;h=300&amp;w=450&amp;sz=10&amp;hl=en&amp;start=9&amp;tbnid=gjF1oa6iOzljCM:&amp;tbnh=85&amp;tbnw=127&amp;prev=/images?q=quebec+flag&amp;gbv=2&amp;svnum=10&amp;hl=en&amp;safe=active"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wmf"/></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8" Type="http://schemas.openxmlformats.org/officeDocument/2006/relationships/image" Target="../media/image31.jpeg"/><Relationship Id="rId13" Type="http://schemas.openxmlformats.org/officeDocument/2006/relationships/image" Target="../media/image36.jpeg"/><Relationship Id="rId3" Type="http://schemas.openxmlformats.org/officeDocument/2006/relationships/image" Target="../media/image26.jpeg"/><Relationship Id="rId7" Type="http://schemas.openxmlformats.org/officeDocument/2006/relationships/image" Target="../media/image30.jpeg"/><Relationship Id="rId12" Type="http://schemas.openxmlformats.org/officeDocument/2006/relationships/image" Target="../media/image35.jpeg"/><Relationship Id="rId2" Type="http://schemas.openxmlformats.org/officeDocument/2006/relationships/hyperlink" Target="http://www.catalystmagazine.org/catalyst/maple_leaves_300.jpg" TargetMode="External"/><Relationship Id="rId16"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29.jpeg"/><Relationship Id="rId11" Type="http://schemas.openxmlformats.org/officeDocument/2006/relationships/image" Target="../media/image34.jpeg"/><Relationship Id="rId5" Type="http://schemas.openxmlformats.org/officeDocument/2006/relationships/image" Target="../media/image28.jpeg"/><Relationship Id="rId15" Type="http://schemas.openxmlformats.org/officeDocument/2006/relationships/image" Target="../media/image38.jpeg"/><Relationship Id="rId10" Type="http://schemas.openxmlformats.org/officeDocument/2006/relationships/image" Target="../media/image33.jpeg"/><Relationship Id="rId4" Type="http://schemas.openxmlformats.org/officeDocument/2006/relationships/image" Target="../media/image27.jpeg"/><Relationship Id="rId9" Type="http://schemas.openxmlformats.org/officeDocument/2006/relationships/image" Target="../media/image32.jpeg"/><Relationship Id="rId14" Type="http://schemas.openxmlformats.org/officeDocument/2006/relationships/image" Target="../media/image37.jpeg"/></Relationships>
</file>

<file path=ppt/slides/_rels/slide15.x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www.answers.com/" TargetMode="External"/><Relationship Id="rId7" Type="http://schemas.openxmlformats.org/officeDocument/2006/relationships/hyperlink" Target="http://www.nfb.ca/about/" TargetMode="External"/><Relationship Id="rId2" Type="http://schemas.openxmlformats.org/officeDocument/2006/relationships/hyperlink" Target="http://www.pch.gc.ca/progs/multi/inclusive_e.cfm" TargetMode="External"/><Relationship Id="rId1" Type="http://schemas.openxmlformats.org/officeDocument/2006/relationships/slideLayout" Target="../slideLayouts/slideLayout7.xml"/><Relationship Id="rId6" Type="http://schemas.openxmlformats.org/officeDocument/2006/relationships/hyperlink" Target="http://www.cbc.radio-canada.ca/history/1901-1939.shtml" TargetMode="External"/><Relationship Id="rId5" Type="http://schemas.openxmlformats.org/officeDocument/2006/relationships/hyperlink" Target="http://video.canadiancontent.net/5-molson-i-am-canadian.html" TargetMode="External"/><Relationship Id="rId4" Type="http://schemas.openxmlformats.org/officeDocument/2006/relationships/hyperlink" Target="http://thecanadianencyclopedia.com/index.cfm?PgNm=TCETimelineBrowse&amp;Params=A3CAT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3" descr="C:\Users\owner\AppData\Local\Microsoft\Windows\Temporary Internet Files\Content.IE5\4ZK1PM4X\MCj01616580000[1].wmf"/>
          <p:cNvPicPr>
            <a:picLocks noChangeAspect="1" noChangeArrowheads="1"/>
          </p:cNvPicPr>
          <p:nvPr/>
        </p:nvPicPr>
        <p:blipFill>
          <a:blip r:embed="rId2"/>
          <a:srcRect/>
          <a:stretch>
            <a:fillRect/>
          </a:stretch>
        </p:blipFill>
        <p:spPr bwMode="auto">
          <a:xfrm>
            <a:off x="1905000" y="1600200"/>
            <a:ext cx="5127625" cy="4672013"/>
          </a:xfrm>
          <a:prstGeom prst="rect">
            <a:avLst/>
          </a:prstGeom>
          <a:noFill/>
          <a:ln w="9525">
            <a:noFill/>
            <a:miter lim="800000"/>
            <a:headEnd/>
            <a:tailEnd/>
          </a:ln>
        </p:spPr>
      </p:pic>
      <p:sp>
        <p:nvSpPr>
          <p:cNvPr id="2051" name="TextBox 5"/>
          <p:cNvSpPr txBox="1">
            <a:spLocks noChangeArrowheads="1"/>
          </p:cNvSpPr>
          <p:nvPr/>
        </p:nvSpPr>
        <p:spPr bwMode="auto">
          <a:xfrm>
            <a:off x="1219200" y="381000"/>
            <a:ext cx="6705600" cy="1323439"/>
          </a:xfrm>
          <a:prstGeom prst="rect">
            <a:avLst/>
          </a:prstGeom>
          <a:noFill/>
          <a:ln w="9525">
            <a:noFill/>
            <a:miter lim="800000"/>
            <a:headEnd/>
            <a:tailEnd/>
          </a:ln>
        </p:spPr>
        <p:txBody>
          <a:bodyPr>
            <a:spAutoFit/>
          </a:bodyPr>
          <a:lstStyle/>
          <a:p>
            <a:pPr algn="ctr">
              <a:defRPr/>
            </a:pPr>
            <a:r>
              <a:rPr lang="en-US" sz="8000" b="1" dirty="0">
                <a:ln>
                  <a:solidFill>
                    <a:schemeClr val="bg1"/>
                  </a:solidFill>
                </a:ln>
                <a:solidFill>
                  <a:srgbClr val="FF0000"/>
                </a:solidFill>
                <a:latin typeface="Biondi" pitchFamily="2" charset="0"/>
              </a:rPr>
              <a:t>CA</a:t>
            </a:r>
            <a:r>
              <a:rPr lang="en-US" sz="8000" b="1" dirty="0">
                <a:ln>
                  <a:solidFill>
                    <a:srgbClr val="FF0000"/>
                  </a:solidFill>
                </a:ln>
                <a:solidFill>
                  <a:schemeClr val="bg1"/>
                </a:solidFill>
                <a:latin typeface="Biondi" pitchFamily="2" charset="0"/>
              </a:rPr>
              <a:t>NA</a:t>
            </a:r>
            <a:r>
              <a:rPr lang="en-US" sz="8000" b="1" dirty="0">
                <a:ln>
                  <a:solidFill>
                    <a:schemeClr val="bg1"/>
                  </a:solidFill>
                </a:ln>
                <a:solidFill>
                  <a:srgbClr val="FF0000"/>
                </a:solidFill>
                <a:latin typeface="Biondi" pitchFamily="2" charset="0"/>
              </a:rPr>
              <a:t>DA</a:t>
            </a:r>
          </a:p>
        </p:txBody>
      </p:sp>
      <p:sp>
        <p:nvSpPr>
          <p:cNvPr id="2052" name="TextBox 6"/>
          <p:cNvSpPr txBox="1">
            <a:spLocks noChangeArrowheads="1"/>
          </p:cNvSpPr>
          <p:nvPr/>
        </p:nvSpPr>
        <p:spPr bwMode="auto">
          <a:xfrm>
            <a:off x="609600" y="6172200"/>
            <a:ext cx="7924800" cy="400050"/>
          </a:xfrm>
          <a:prstGeom prst="rect">
            <a:avLst/>
          </a:prstGeom>
          <a:noFill/>
          <a:ln w="9525">
            <a:noFill/>
            <a:miter lim="800000"/>
            <a:headEnd/>
            <a:tailEnd/>
          </a:ln>
        </p:spPr>
        <p:txBody>
          <a:bodyPr>
            <a:spAutoFit/>
          </a:bodyPr>
          <a:lstStyle/>
          <a:p>
            <a:pPr algn="ctr"/>
            <a:r>
              <a:rPr lang="en-US" sz="2000" b="1">
                <a:solidFill>
                  <a:schemeClr val="bg1"/>
                </a:solidFill>
                <a:latin typeface="Arial Narrow" pitchFamily="34" charset="0"/>
              </a:rPr>
              <a:t>According to</a:t>
            </a:r>
            <a:r>
              <a:rPr lang="en-US" sz="2000">
                <a:solidFill>
                  <a:schemeClr val="bg1"/>
                </a:solidFill>
                <a:latin typeface="Arial Narrow" pitchFamily="34" charset="0"/>
              </a:rPr>
              <a:t> Sam Pearson, Diana Olexin, &amp; Jessica Steingard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nodeType="afterEffect">
                                  <p:stCondLst>
                                    <p:cond delay="0"/>
                                  </p:stCondLst>
                                  <p:iterate type="lt">
                                    <p:tmPct val="50000"/>
                                  </p:iterate>
                                  <p:childTnLst>
                                    <p:set>
                                      <p:cBhvr>
                                        <p:cTn id="6" dur="1" fill="hold">
                                          <p:stCondLst>
                                            <p:cond delay="0"/>
                                          </p:stCondLst>
                                        </p:cTn>
                                        <p:tgtEl>
                                          <p:spTgt spid="2051"/>
                                        </p:tgtEl>
                                        <p:attrNameLst>
                                          <p:attrName>style.visibility</p:attrName>
                                        </p:attrNameLst>
                                      </p:cBhvr>
                                      <p:to>
                                        <p:strVal val="visible"/>
                                      </p:to>
                                    </p:set>
                                    <p:set>
                                      <p:cBhvr>
                                        <p:cTn id="7" dur="910" fill="hold">
                                          <p:stCondLst>
                                            <p:cond delay="0"/>
                                          </p:stCondLst>
                                        </p:cTn>
                                        <p:tgtEl>
                                          <p:spTgt spid="2051"/>
                                        </p:tgtEl>
                                        <p:attrNameLst>
                                          <p:attrName>style.rotation</p:attrName>
                                        </p:attrNameLst>
                                      </p:cBhvr>
                                      <p:to>
                                        <p:strVal val="-45.0"/>
                                      </p:to>
                                    </p:set>
                                    <p:anim calcmode="lin" valueType="num">
                                      <p:cBhvr>
                                        <p:cTn id="8" dur="910" fill="hold">
                                          <p:stCondLst>
                                            <p:cond delay="910"/>
                                          </p:stCondLst>
                                        </p:cTn>
                                        <p:tgtEl>
                                          <p:spTgt spid="2051"/>
                                        </p:tgtEl>
                                        <p:attrNameLst>
                                          <p:attrName>style.rotation</p:attrName>
                                        </p:attrNameLst>
                                      </p:cBhvr>
                                      <p:tavLst>
                                        <p:tav tm="0">
                                          <p:val>
                                            <p:fltVal val="-45"/>
                                          </p:val>
                                        </p:tav>
                                        <p:tav tm="69900">
                                          <p:val>
                                            <p:fltVal val="45"/>
                                          </p:val>
                                        </p:tav>
                                        <p:tav tm="100000">
                                          <p:val>
                                            <p:fltVal val="0"/>
                                          </p:val>
                                        </p:tav>
                                      </p:tavLst>
                                    </p:anim>
                                    <p:anim calcmode="lin" valueType="num">
                                      <p:cBhvr>
                                        <p:cTn id="9" dur="910" fill="hold">
                                          <p:stCondLst>
                                            <p:cond delay="0"/>
                                          </p:stCondLst>
                                        </p:cTn>
                                        <p:tgtEl>
                                          <p:spTgt spid="2051"/>
                                        </p:tgtEl>
                                        <p:attrNameLst>
                                          <p:attrName>ppt_y</p:attrName>
                                        </p:attrNameLst>
                                      </p:cBhvr>
                                      <p:tavLst>
                                        <p:tav tm="0">
                                          <p:val>
                                            <p:strVal val="#ppt_y-1"/>
                                          </p:val>
                                        </p:tav>
                                        <p:tav tm="100000">
                                          <p:val>
                                            <p:strVal val="#ppt_y-(0.354*#ppt_w-0.172*#ppt_h)"/>
                                          </p:val>
                                        </p:tav>
                                      </p:tavLst>
                                    </p:anim>
                                    <p:anim calcmode="lin" valueType="num">
                                      <p:cBhvr>
                                        <p:cTn id="10" dur="312" decel="50000" autoRev="1" fill="hold">
                                          <p:stCondLst>
                                            <p:cond delay="910"/>
                                          </p:stCondLst>
                                        </p:cTn>
                                        <p:tgtEl>
                                          <p:spTgt spid="2051"/>
                                        </p:tgtEl>
                                        <p:attrNameLst>
                                          <p:attrName>ppt_y</p:attrName>
                                        </p:attrNameLst>
                                      </p:cBhvr>
                                      <p:tavLst>
                                        <p:tav tm="0">
                                          <p:val>
                                            <p:strVal val="#ppt_y-(0.354*#ppt_w-0.172*#ppt_h)"/>
                                          </p:val>
                                        </p:tav>
                                        <p:tav tm="100000">
                                          <p:val>
                                            <p:strVal val="#ppt_y-(0.354*#ppt_w-0.172*#ppt_h)-#ppt_h/2"/>
                                          </p:val>
                                        </p:tav>
                                      </p:tavLst>
                                    </p:anim>
                                    <p:anim calcmode="lin" valueType="num">
                                      <p:cBhvr>
                                        <p:cTn id="11" dur="272" fill="hold">
                                          <p:stCondLst>
                                            <p:cond delay="1728"/>
                                          </p:stCondLst>
                                        </p:cTn>
                                        <p:tgtEl>
                                          <p:spTgt spid="2051"/>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7000"/>
                            </p:stCondLst>
                            <p:childTnLst>
                              <p:par>
                                <p:cTn id="13" presetID="23" presetClass="entr" presetSubtype="16" fill="hold" nodeType="after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2000" fill="hold"/>
                                        <p:tgtEl>
                                          <p:spTgt spid="2050"/>
                                        </p:tgtEl>
                                        <p:attrNameLst>
                                          <p:attrName>ppt_w</p:attrName>
                                        </p:attrNameLst>
                                      </p:cBhvr>
                                      <p:tavLst>
                                        <p:tav tm="0">
                                          <p:val>
                                            <p:fltVal val="0"/>
                                          </p:val>
                                        </p:tav>
                                        <p:tav tm="100000">
                                          <p:val>
                                            <p:strVal val="#ppt_w"/>
                                          </p:val>
                                        </p:tav>
                                      </p:tavLst>
                                    </p:anim>
                                    <p:anim calcmode="lin" valueType="num">
                                      <p:cBhvr>
                                        <p:cTn id="16" dur="2000" fill="hold"/>
                                        <p:tgtEl>
                                          <p:spTgt spid="2050"/>
                                        </p:tgtEl>
                                        <p:attrNameLst>
                                          <p:attrName>ppt_h</p:attrName>
                                        </p:attrNameLst>
                                      </p:cBhvr>
                                      <p:tavLst>
                                        <p:tav tm="0">
                                          <p:val>
                                            <p:fltVal val="0"/>
                                          </p:val>
                                        </p:tav>
                                        <p:tav tm="100000">
                                          <p:val>
                                            <p:strVal val="#ppt_h"/>
                                          </p:val>
                                        </p:tav>
                                      </p:tavLst>
                                    </p:anim>
                                  </p:childTnLst>
                                </p:cTn>
                              </p:par>
                            </p:childTnLst>
                          </p:cTn>
                        </p:par>
                        <p:par>
                          <p:cTn id="17" fill="hold">
                            <p:stCondLst>
                              <p:cond delay="9000"/>
                            </p:stCondLst>
                            <p:childTnLst>
                              <p:par>
                                <p:cTn id="18" presetID="42" presetClass="entr" presetSubtype="0" fill="hold" grpId="0" nodeType="afterEffect">
                                  <p:stCondLst>
                                    <p:cond delay="0"/>
                                  </p:stCondLst>
                                  <p:childTnLst>
                                    <p:set>
                                      <p:cBhvr>
                                        <p:cTn id="19" dur="1" fill="hold">
                                          <p:stCondLst>
                                            <p:cond delay="0"/>
                                          </p:stCondLst>
                                        </p:cTn>
                                        <p:tgtEl>
                                          <p:spTgt spid="2052"/>
                                        </p:tgtEl>
                                        <p:attrNameLst>
                                          <p:attrName>style.visibility</p:attrName>
                                        </p:attrNameLst>
                                      </p:cBhvr>
                                      <p:to>
                                        <p:strVal val="visible"/>
                                      </p:to>
                                    </p:set>
                                    <p:animEffect transition="in" filter="fade">
                                      <p:cBhvr>
                                        <p:cTn id="20" dur="2000"/>
                                        <p:tgtEl>
                                          <p:spTgt spid="2052"/>
                                        </p:tgtEl>
                                      </p:cBhvr>
                                    </p:animEffect>
                                    <p:anim calcmode="lin" valueType="num">
                                      <p:cBhvr>
                                        <p:cTn id="21" dur="2000" fill="hold"/>
                                        <p:tgtEl>
                                          <p:spTgt spid="2052"/>
                                        </p:tgtEl>
                                        <p:attrNameLst>
                                          <p:attrName>ppt_x</p:attrName>
                                        </p:attrNameLst>
                                      </p:cBhvr>
                                      <p:tavLst>
                                        <p:tav tm="0">
                                          <p:val>
                                            <p:strVal val="#ppt_x"/>
                                          </p:val>
                                        </p:tav>
                                        <p:tav tm="100000">
                                          <p:val>
                                            <p:strVal val="#ppt_x"/>
                                          </p:val>
                                        </p:tav>
                                      </p:tavLst>
                                    </p:anim>
                                    <p:anim calcmode="lin" valueType="num">
                                      <p:cBhvr>
                                        <p:cTn id="22" dur="2000" fill="hold"/>
                                        <p:tgtEl>
                                          <p:spTgt spid="20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2"/>
          <p:cNvSpPr txBox="1">
            <a:spLocks noChangeArrowheads="1"/>
          </p:cNvSpPr>
          <p:nvPr/>
        </p:nvSpPr>
        <p:spPr bwMode="auto">
          <a:xfrm>
            <a:off x="228600" y="457200"/>
            <a:ext cx="8686800" cy="6924675"/>
          </a:xfrm>
          <a:prstGeom prst="rect">
            <a:avLst/>
          </a:prstGeom>
          <a:noFill/>
          <a:ln w="9525">
            <a:noFill/>
            <a:miter lim="800000"/>
            <a:headEnd/>
            <a:tailEnd/>
          </a:ln>
        </p:spPr>
        <p:txBody>
          <a:bodyPr>
            <a:spAutoFit/>
          </a:bodyPr>
          <a:lstStyle/>
          <a:p>
            <a:endParaRPr lang="en-US" sz="1200">
              <a:latin typeface="Calibri" pitchFamily="34" charset="0"/>
            </a:endParaRPr>
          </a:p>
          <a:p>
            <a:r>
              <a:rPr lang="en-US">
                <a:latin typeface="Arial Narrow" pitchFamily="34" charset="0"/>
              </a:rPr>
              <a:t>Hey, I'm not a lumberjack, or a fur trader.... </a:t>
            </a:r>
            <a:br>
              <a:rPr lang="en-US">
                <a:latin typeface="Arial Narrow" pitchFamily="34" charset="0"/>
              </a:rPr>
            </a:br>
            <a:r>
              <a:rPr lang="en-US">
                <a:latin typeface="Arial Narrow" pitchFamily="34" charset="0"/>
              </a:rPr>
              <a:t>I don't live in an igloo or eat blubber, or own a dogsled.... </a:t>
            </a:r>
            <a:br>
              <a:rPr lang="en-US">
                <a:latin typeface="Arial Narrow" pitchFamily="34" charset="0"/>
              </a:rPr>
            </a:br>
            <a:r>
              <a:rPr lang="en-US">
                <a:latin typeface="Arial Narrow" pitchFamily="34" charset="0"/>
              </a:rPr>
              <a:t>and I don't know Jimmy, Sally or Suzy from Canada, </a:t>
            </a:r>
            <a:br>
              <a:rPr lang="en-US">
                <a:latin typeface="Arial Narrow" pitchFamily="34" charset="0"/>
              </a:rPr>
            </a:br>
            <a:r>
              <a:rPr lang="en-US">
                <a:latin typeface="Arial Narrow" pitchFamily="34" charset="0"/>
              </a:rPr>
              <a:t>although I'm certain they're really really nice. </a:t>
            </a:r>
          </a:p>
          <a:p>
            <a:endParaRPr lang="en-US">
              <a:latin typeface="Arial Narrow" pitchFamily="34" charset="0"/>
            </a:endParaRPr>
          </a:p>
          <a:p>
            <a:r>
              <a:rPr lang="en-US">
                <a:latin typeface="Arial Narrow" pitchFamily="34" charset="0"/>
              </a:rPr>
              <a:t>I have a Prime Minister, not a president. </a:t>
            </a:r>
            <a:br>
              <a:rPr lang="en-US">
                <a:latin typeface="Arial Narrow" pitchFamily="34" charset="0"/>
              </a:rPr>
            </a:br>
            <a:r>
              <a:rPr lang="en-US">
                <a:latin typeface="Arial Narrow" pitchFamily="34" charset="0"/>
              </a:rPr>
              <a:t>I speak English and French, not American. </a:t>
            </a:r>
            <a:br>
              <a:rPr lang="en-US">
                <a:latin typeface="Arial Narrow" pitchFamily="34" charset="0"/>
              </a:rPr>
            </a:br>
            <a:r>
              <a:rPr lang="en-US">
                <a:latin typeface="Arial Narrow" pitchFamily="34" charset="0"/>
              </a:rPr>
              <a:t>And I pronounce it 'about', not 'a boot'. </a:t>
            </a:r>
            <a:br>
              <a:rPr lang="en-US">
                <a:latin typeface="Arial Narrow" pitchFamily="34" charset="0"/>
              </a:rPr>
            </a:br>
            <a:r>
              <a:rPr lang="en-US">
                <a:latin typeface="Arial Narrow" pitchFamily="34" charset="0"/>
              </a:rPr>
              <a:t/>
            </a:r>
            <a:br>
              <a:rPr lang="en-US">
                <a:latin typeface="Arial Narrow" pitchFamily="34" charset="0"/>
              </a:rPr>
            </a:br>
            <a:r>
              <a:rPr lang="en-US">
                <a:latin typeface="Arial Narrow" pitchFamily="34" charset="0"/>
              </a:rPr>
              <a:t>I can proudly sew my country's flag on my backpack. </a:t>
            </a:r>
            <a:br>
              <a:rPr lang="en-US">
                <a:latin typeface="Arial Narrow" pitchFamily="34" charset="0"/>
              </a:rPr>
            </a:br>
            <a:r>
              <a:rPr lang="en-US">
                <a:latin typeface="Arial Narrow" pitchFamily="34" charset="0"/>
              </a:rPr>
              <a:t>I believe in peace keeping, not policing, </a:t>
            </a:r>
            <a:br>
              <a:rPr lang="en-US">
                <a:latin typeface="Arial Narrow" pitchFamily="34" charset="0"/>
              </a:rPr>
            </a:br>
            <a:r>
              <a:rPr lang="en-US">
                <a:latin typeface="Arial Narrow" pitchFamily="34" charset="0"/>
              </a:rPr>
              <a:t>diversity, not assimilation, </a:t>
            </a:r>
            <a:br>
              <a:rPr lang="en-US">
                <a:latin typeface="Arial Narrow" pitchFamily="34" charset="0"/>
              </a:rPr>
            </a:br>
            <a:r>
              <a:rPr lang="en-US">
                <a:latin typeface="Arial Narrow" pitchFamily="34" charset="0"/>
              </a:rPr>
              <a:t>and that the beaver is a truly proud and noble animal. </a:t>
            </a:r>
            <a:br>
              <a:rPr lang="en-US">
                <a:latin typeface="Arial Narrow" pitchFamily="34" charset="0"/>
              </a:rPr>
            </a:br>
            <a:r>
              <a:rPr lang="en-US">
                <a:latin typeface="Arial Narrow" pitchFamily="34" charset="0"/>
              </a:rPr>
              <a:t>A toque is a hat, a chesterfield is a couch, </a:t>
            </a:r>
            <a:br>
              <a:rPr lang="en-US">
                <a:latin typeface="Arial Narrow" pitchFamily="34" charset="0"/>
              </a:rPr>
            </a:br>
            <a:r>
              <a:rPr lang="en-US">
                <a:latin typeface="Arial Narrow" pitchFamily="34" charset="0"/>
              </a:rPr>
              <a:t>and it is pronounced 'zed' not 'zee', 'zed' !!!! </a:t>
            </a:r>
            <a:br>
              <a:rPr lang="en-US">
                <a:latin typeface="Arial Narrow" pitchFamily="34" charset="0"/>
              </a:rPr>
            </a:br>
            <a:r>
              <a:rPr lang="en-US">
                <a:latin typeface="Arial Narrow" pitchFamily="34" charset="0"/>
              </a:rPr>
              <a:t/>
            </a:r>
            <a:br>
              <a:rPr lang="en-US">
                <a:latin typeface="Arial Narrow" pitchFamily="34" charset="0"/>
              </a:rPr>
            </a:br>
            <a:r>
              <a:rPr lang="en-US">
                <a:latin typeface="Arial Narrow" pitchFamily="34" charset="0"/>
              </a:rPr>
              <a:t>Canada is the second largest landmass! </a:t>
            </a:r>
            <a:br>
              <a:rPr lang="en-US">
                <a:latin typeface="Arial Narrow" pitchFamily="34" charset="0"/>
              </a:rPr>
            </a:br>
            <a:r>
              <a:rPr lang="en-US">
                <a:latin typeface="Arial Narrow" pitchFamily="34" charset="0"/>
              </a:rPr>
              <a:t>The first nation of hockey! </a:t>
            </a:r>
            <a:br>
              <a:rPr lang="en-US">
                <a:latin typeface="Arial Narrow" pitchFamily="34" charset="0"/>
              </a:rPr>
            </a:br>
            <a:r>
              <a:rPr lang="en-US">
                <a:latin typeface="Arial Narrow" pitchFamily="34" charset="0"/>
              </a:rPr>
              <a:t>and the best part of North America? </a:t>
            </a:r>
          </a:p>
          <a:p>
            <a:r>
              <a:rPr lang="en-US">
                <a:latin typeface="Arial Narrow" pitchFamily="34" charset="0"/>
              </a:rPr>
              <a:t/>
            </a:r>
            <a:br>
              <a:rPr lang="en-US">
                <a:latin typeface="Arial Narrow" pitchFamily="34" charset="0"/>
              </a:rPr>
            </a:br>
            <a:r>
              <a:rPr lang="en-US">
                <a:latin typeface="Arial Narrow" pitchFamily="34" charset="0"/>
              </a:rPr>
              <a:t>My name is Joe!! </a:t>
            </a:r>
            <a:br>
              <a:rPr lang="en-US">
                <a:latin typeface="Arial Narrow" pitchFamily="34" charset="0"/>
              </a:rPr>
            </a:br>
            <a:r>
              <a:rPr lang="en-US">
                <a:latin typeface="Arial Narrow" pitchFamily="34" charset="0"/>
              </a:rPr>
              <a:t>And I am Canadian!!! </a:t>
            </a:r>
            <a:br>
              <a:rPr lang="en-US">
                <a:latin typeface="Arial Narrow" pitchFamily="34" charset="0"/>
              </a:rPr>
            </a:br>
            <a:endParaRPr lang="en-US">
              <a:latin typeface="Arial Narrow" pitchFamily="34" charset="0"/>
            </a:endParaRPr>
          </a:p>
          <a:p>
            <a:endParaRPr lang="en-US">
              <a:latin typeface="Calibri" pitchFamily="34" charset="0"/>
            </a:endParaRPr>
          </a:p>
        </p:txBody>
      </p:sp>
      <p:pic>
        <p:nvPicPr>
          <p:cNvPr id="3075" name="Picture 2" descr="C:\Users\owner\AppData\Local\Microsoft\Windows\Temporary Internet Files\Content.IE5\ZMVXKDR9\MCFL00309_0000[1].wmf">
            <a:hlinkClick r:id="rId2"/>
          </p:cNvPr>
          <p:cNvPicPr>
            <a:picLocks noChangeAspect="1" noChangeArrowheads="1"/>
          </p:cNvPicPr>
          <p:nvPr/>
        </p:nvPicPr>
        <p:blipFill>
          <a:blip r:embed="rId3"/>
          <a:srcRect/>
          <a:stretch>
            <a:fillRect/>
          </a:stretch>
        </p:blipFill>
        <p:spPr bwMode="auto">
          <a:xfrm>
            <a:off x="6781800" y="3778250"/>
            <a:ext cx="2132013" cy="2609850"/>
          </a:xfrm>
          <a:prstGeom prst="rect">
            <a:avLst/>
          </a:prstGeom>
          <a:noFill/>
          <a:ln w="9525">
            <a:noFill/>
            <a:miter lim="800000"/>
            <a:headEnd/>
            <a:tailEnd/>
          </a:ln>
        </p:spPr>
      </p:pic>
      <p:sp>
        <p:nvSpPr>
          <p:cNvPr id="4" name="TextBox 3"/>
          <p:cNvSpPr txBox="1"/>
          <p:nvPr/>
        </p:nvSpPr>
        <p:spPr>
          <a:xfrm>
            <a:off x="228600" y="82659"/>
            <a:ext cx="6553200" cy="907941"/>
          </a:xfrm>
          <a:prstGeom prst="rect">
            <a:avLst/>
          </a:prstGeom>
          <a:noFill/>
        </p:spPr>
        <p:txBody>
          <a:bodyPr>
            <a:spAutoFit/>
          </a:bodyPr>
          <a:lstStyle/>
          <a:p>
            <a:pPr>
              <a:defRPr/>
            </a:pPr>
            <a:r>
              <a:rPr lang="en-US" sz="3500" b="1" dirty="0">
                <a:ln>
                  <a:solidFill>
                    <a:srgbClr val="FF0000"/>
                  </a:solidFill>
                </a:ln>
                <a:latin typeface="Rockwell Extra Bold" pitchFamily="18" charset="0"/>
              </a:rPr>
              <a:t>I am Canadian …</a:t>
            </a:r>
          </a:p>
          <a:p>
            <a:pP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70" decel="100000"/>
                                        <p:tgtEl>
                                          <p:spTgt spid="4"/>
                                        </p:tgtEl>
                                      </p:cBhvr>
                                    </p:animEffect>
                                    <p:animScale>
                                      <p:cBhvr>
                                        <p:cTn id="8" dur="770" decel="100000"/>
                                        <p:tgtEl>
                                          <p:spTgt spid="4"/>
                                        </p:tgtEl>
                                      </p:cBhvr>
                                      <p:from x="10000" y="10000"/>
                                      <p:to x="200000" y="450000"/>
                                    </p:animScale>
                                    <p:animScale>
                                      <p:cBhvr>
                                        <p:cTn id="9" dur="1230" accel="100000" fill="hold">
                                          <p:stCondLst>
                                            <p:cond delay="770"/>
                                          </p:stCondLst>
                                        </p:cTn>
                                        <p:tgtEl>
                                          <p:spTgt spid="4"/>
                                        </p:tgtEl>
                                      </p:cBhvr>
                                      <p:from x="200000" y="450000"/>
                                      <p:to x="100000" y="100000"/>
                                    </p:animScale>
                                    <p:set>
                                      <p:cBhvr>
                                        <p:cTn id="10" dur="770" fill="hold"/>
                                        <p:tgtEl>
                                          <p:spTgt spid="4"/>
                                        </p:tgtEl>
                                        <p:attrNameLst>
                                          <p:attrName>ppt_x</p:attrName>
                                        </p:attrNameLst>
                                      </p:cBhvr>
                                      <p:to>
                                        <p:strVal val="(0.5)"/>
                                      </p:to>
                                    </p:set>
                                    <p:anim from="(0.5)" to="(#ppt_x)" calcmode="lin" valueType="num">
                                      <p:cBhvr>
                                        <p:cTn id="11" dur="1230" accel="100000" fill="hold">
                                          <p:stCondLst>
                                            <p:cond delay="770"/>
                                          </p:stCondLst>
                                        </p:cTn>
                                        <p:tgtEl>
                                          <p:spTgt spid="4"/>
                                        </p:tgtEl>
                                        <p:attrNameLst>
                                          <p:attrName>ppt_x</p:attrName>
                                        </p:attrNameLst>
                                      </p:cBhvr>
                                    </p:anim>
                                    <p:set>
                                      <p:cBhvr>
                                        <p:cTn id="12" dur="770" fill="hold"/>
                                        <p:tgtEl>
                                          <p:spTgt spid="4"/>
                                        </p:tgtEl>
                                        <p:attrNameLst>
                                          <p:attrName>ppt_y</p:attrName>
                                        </p:attrNameLst>
                                      </p:cBhvr>
                                      <p:to>
                                        <p:strVal val="(#ppt_y+0.4)"/>
                                      </p:to>
                                    </p:set>
                                    <p:anim from="(#ppt_y+0.4)" to="(#ppt_y)" calcmode="lin" valueType="num">
                                      <p:cBhvr>
                                        <p:cTn id="13" dur="1230" accel="100000" fill="hold">
                                          <p:stCondLst>
                                            <p:cond delay="770"/>
                                          </p:stCondLst>
                                        </p:cTn>
                                        <p:tgtEl>
                                          <p:spTgt spid="4"/>
                                        </p:tgtEl>
                                        <p:attrNameLst>
                                          <p:attrName>ppt_y</p:attrName>
                                        </p:attrNameLst>
                                      </p:cBhvr>
                                    </p:anim>
                                  </p:childTnLst>
                                </p:cTn>
                              </p:par>
                            </p:childTnLst>
                          </p:cTn>
                        </p:par>
                        <p:par>
                          <p:cTn id="14" fill="hold">
                            <p:stCondLst>
                              <p:cond delay="2000"/>
                            </p:stCondLst>
                            <p:childTnLst>
                              <p:par>
                                <p:cTn id="15" presetID="7" presetClass="entr" presetSubtype="4" fill="hold" grpId="0" nodeType="afterEffect">
                                  <p:stCondLst>
                                    <p:cond delay="0"/>
                                  </p:stCondLst>
                                  <p:childTnLst>
                                    <p:set>
                                      <p:cBhvr>
                                        <p:cTn id="16" dur="1" fill="hold">
                                          <p:stCondLst>
                                            <p:cond delay="0"/>
                                          </p:stCondLst>
                                        </p:cTn>
                                        <p:tgtEl>
                                          <p:spTgt spid="3074"/>
                                        </p:tgtEl>
                                        <p:attrNameLst>
                                          <p:attrName>style.visibility</p:attrName>
                                        </p:attrNameLst>
                                      </p:cBhvr>
                                      <p:to>
                                        <p:strVal val="visible"/>
                                      </p:to>
                                    </p:set>
                                    <p:anim calcmode="lin" valueType="num">
                                      <p:cBhvr additive="base">
                                        <p:cTn id="17" dur="3000" fill="hold"/>
                                        <p:tgtEl>
                                          <p:spTgt spid="3074"/>
                                        </p:tgtEl>
                                        <p:attrNameLst>
                                          <p:attrName>ppt_x</p:attrName>
                                        </p:attrNameLst>
                                      </p:cBhvr>
                                      <p:tavLst>
                                        <p:tav tm="0">
                                          <p:val>
                                            <p:strVal val="#ppt_x"/>
                                          </p:val>
                                        </p:tav>
                                        <p:tav tm="100000">
                                          <p:val>
                                            <p:strVal val="#ppt_x"/>
                                          </p:val>
                                        </p:tav>
                                      </p:tavLst>
                                    </p:anim>
                                    <p:anim calcmode="lin" valueType="num">
                                      <p:cBhvr additive="base">
                                        <p:cTn id="18" dur="3000" fill="hold"/>
                                        <p:tgtEl>
                                          <p:spTgt spid="3074"/>
                                        </p:tgtEl>
                                        <p:attrNameLst>
                                          <p:attrName>ppt_y</p:attrName>
                                        </p:attrNameLst>
                                      </p:cBhvr>
                                      <p:tavLst>
                                        <p:tav tm="0">
                                          <p:val>
                                            <p:strVal val="1+#ppt_h/2"/>
                                          </p:val>
                                        </p:tav>
                                        <p:tav tm="100000">
                                          <p:val>
                                            <p:strVal val="#ppt_y"/>
                                          </p:val>
                                        </p:tav>
                                      </p:tavLst>
                                    </p:anim>
                                  </p:childTnLst>
                                </p:cTn>
                              </p:par>
                            </p:childTnLst>
                          </p:cTn>
                        </p:par>
                        <p:par>
                          <p:cTn id="19" fill="hold">
                            <p:stCondLst>
                              <p:cond delay="5000"/>
                            </p:stCondLst>
                            <p:childTnLst>
                              <p:par>
                                <p:cTn id="20" presetID="35" presetClass="entr" presetSubtype="0" fill="hold" nodeType="afterEffect">
                                  <p:stCondLst>
                                    <p:cond delay="0"/>
                                  </p:stCondLst>
                                  <p:childTnLst>
                                    <p:set>
                                      <p:cBhvr>
                                        <p:cTn id="21" dur="1" fill="hold">
                                          <p:stCondLst>
                                            <p:cond delay="0"/>
                                          </p:stCondLst>
                                        </p:cTn>
                                        <p:tgtEl>
                                          <p:spTgt spid="3075"/>
                                        </p:tgtEl>
                                        <p:attrNameLst>
                                          <p:attrName>style.visibility</p:attrName>
                                        </p:attrNameLst>
                                      </p:cBhvr>
                                      <p:to>
                                        <p:strVal val="visible"/>
                                      </p:to>
                                    </p:set>
                                    <p:animEffect transition="in" filter="fade">
                                      <p:cBhvr>
                                        <p:cTn id="22" dur="2000"/>
                                        <p:tgtEl>
                                          <p:spTgt spid="3075"/>
                                        </p:tgtEl>
                                      </p:cBhvr>
                                    </p:animEffect>
                                    <p:anim calcmode="lin" valueType="num">
                                      <p:cBhvr>
                                        <p:cTn id="23" dur="2000" fill="hold"/>
                                        <p:tgtEl>
                                          <p:spTgt spid="3075"/>
                                        </p:tgtEl>
                                        <p:attrNameLst>
                                          <p:attrName>style.rotation</p:attrName>
                                        </p:attrNameLst>
                                      </p:cBhvr>
                                      <p:tavLst>
                                        <p:tav tm="0">
                                          <p:val>
                                            <p:fltVal val="720"/>
                                          </p:val>
                                        </p:tav>
                                        <p:tav tm="100000">
                                          <p:val>
                                            <p:fltVal val="0"/>
                                          </p:val>
                                        </p:tav>
                                      </p:tavLst>
                                    </p:anim>
                                    <p:anim calcmode="lin" valueType="num">
                                      <p:cBhvr>
                                        <p:cTn id="24" dur="2000" fill="hold"/>
                                        <p:tgtEl>
                                          <p:spTgt spid="3075"/>
                                        </p:tgtEl>
                                        <p:attrNameLst>
                                          <p:attrName>ppt_h</p:attrName>
                                        </p:attrNameLst>
                                      </p:cBhvr>
                                      <p:tavLst>
                                        <p:tav tm="0">
                                          <p:val>
                                            <p:fltVal val="0"/>
                                          </p:val>
                                        </p:tav>
                                        <p:tav tm="100000">
                                          <p:val>
                                            <p:strVal val="#ppt_h"/>
                                          </p:val>
                                        </p:tav>
                                      </p:tavLst>
                                    </p:anim>
                                    <p:anim calcmode="lin" valueType="num">
                                      <p:cBhvr>
                                        <p:cTn id="25" dur="2000" fill="hold"/>
                                        <p:tgtEl>
                                          <p:spTgt spid="307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http://images.google.ca/url?q=http://www.yoursdaily.com/var/yoursdaily/storage/images/media/images/world_news/americas/canada/stephen_harper/57193-1-eng-GB/stephen_harper_large.jpg&amp;usg=AFQjCNFS4KyfBR0Zk2d5M1B_qknchu-tmQ"/>
          <p:cNvPicPr>
            <a:picLocks noChangeAspect="1" noChangeArrowheads="1"/>
          </p:cNvPicPr>
          <p:nvPr/>
        </p:nvPicPr>
        <p:blipFill>
          <a:blip r:embed="rId2"/>
          <a:srcRect/>
          <a:stretch>
            <a:fillRect/>
          </a:stretch>
        </p:blipFill>
        <p:spPr bwMode="auto">
          <a:xfrm>
            <a:off x="3810000" y="4267200"/>
            <a:ext cx="1563688" cy="2041525"/>
          </a:xfrm>
          <a:prstGeom prst="rect">
            <a:avLst/>
          </a:prstGeom>
          <a:noFill/>
          <a:ln w="9525">
            <a:noFill/>
            <a:miter lim="800000"/>
            <a:headEnd/>
            <a:tailEnd/>
          </a:ln>
        </p:spPr>
      </p:pic>
      <p:sp>
        <p:nvSpPr>
          <p:cNvPr id="4098" name="TextBox 1"/>
          <p:cNvSpPr txBox="1">
            <a:spLocks noChangeArrowheads="1"/>
          </p:cNvSpPr>
          <p:nvPr/>
        </p:nvSpPr>
        <p:spPr bwMode="auto">
          <a:xfrm>
            <a:off x="381000" y="228600"/>
            <a:ext cx="8305800" cy="1092607"/>
          </a:xfrm>
          <a:prstGeom prst="rect">
            <a:avLst/>
          </a:prstGeom>
          <a:noFill/>
          <a:ln w="9525">
            <a:noFill/>
            <a:miter lim="800000"/>
            <a:headEnd/>
            <a:tailEnd/>
          </a:ln>
        </p:spPr>
        <p:txBody>
          <a:bodyPr>
            <a:spAutoFit/>
          </a:bodyPr>
          <a:lstStyle/>
          <a:p>
            <a:pPr algn="ctr">
              <a:defRPr/>
            </a:pPr>
            <a:endParaRPr lang="en-US" sz="3500" dirty="0">
              <a:ln>
                <a:solidFill>
                  <a:srgbClr val="FF0000"/>
                </a:solidFill>
              </a:ln>
              <a:latin typeface="ReservoirGrunge" pitchFamily="2" charset="0"/>
            </a:endParaRPr>
          </a:p>
          <a:p>
            <a:pPr algn="ctr">
              <a:defRPr/>
            </a:pPr>
            <a:endParaRPr lang="en-US" sz="3000" dirty="0">
              <a:latin typeface="Calibri" pitchFamily="34" charset="0"/>
            </a:endParaRPr>
          </a:p>
        </p:txBody>
      </p:sp>
      <p:pic>
        <p:nvPicPr>
          <p:cNvPr id="4100" name="Picture 4" descr="http://tbn0.google.com/images?q=tbn:itCjO7cI6GV1hM:https://www.hobotraveler.com/145kohphangan01/0005.JPG">
            <a:hlinkClick r:id="rId3"/>
          </p:cNvPr>
          <p:cNvPicPr>
            <a:picLocks noChangeAspect="1" noChangeArrowheads="1"/>
          </p:cNvPicPr>
          <p:nvPr/>
        </p:nvPicPr>
        <p:blipFill>
          <a:blip r:embed="rId4"/>
          <a:srcRect/>
          <a:stretch>
            <a:fillRect/>
          </a:stretch>
        </p:blipFill>
        <p:spPr bwMode="auto">
          <a:xfrm>
            <a:off x="3276600" y="1905000"/>
            <a:ext cx="2727325" cy="2057400"/>
          </a:xfrm>
          <a:prstGeom prst="rect">
            <a:avLst/>
          </a:prstGeom>
          <a:noFill/>
          <a:ln w="9525">
            <a:solidFill>
              <a:schemeClr val="tx1"/>
            </a:solidFill>
            <a:miter lim="800000"/>
            <a:headEnd/>
            <a:tailEnd/>
          </a:ln>
        </p:spPr>
      </p:pic>
      <p:pic>
        <p:nvPicPr>
          <p:cNvPr id="4101" name="Picture 6" descr="http://www.r4nt.com/v5x/v56/ai/cbc-logo.jpg"/>
          <p:cNvPicPr>
            <a:picLocks noChangeAspect="1" noChangeArrowheads="1"/>
          </p:cNvPicPr>
          <p:nvPr/>
        </p:nvPicPr>
        <p:blipFill>
          <a:blip r:embed="rId5"/>
          <a:srcRect/>
          <a:stretch>
            <a:fillRect/>
          </a:stretch>
        </p:blipFill>
        <p:spPr bwMode="auto">
          <a:xfrm>
            <a:off x="6096000" y="1828800"/>
            <a:ext cx="2667000" cy="2109788"/>
          </a:xfrm>
          <a:prstGeom prst="rect">
            <a:avLst/>
          </a:prstGeom>
          <a:noFill/>
          <a:ln w="9525">
            <a:noFill/>
            <a:miter lim="800000"/>
            <a:headEnd/>
            <a:tailEnd/>
          </a:ln>
        </p:spPr>
      </p:pic>
      <p:pic>
        <p:nvPicPr>
          <p:cNvPr id="4102" name="Picture 8" descr="http://www.cfl.ca/static/modules/uploader/news/news_logo_cfl.jpg"/>
          <p:cNvPicPr>
            <a:picLocks noChangeAspect="1" noChangeArrowheads="1"/>
          </p:cNvPicPr>
          <p:nvPr/>
        </p:nvPicPr>
        <p:blipFill>
          <a:blip r:embed="rId6"/>
          <a:srcRect/>
          <a:stretch>
            <a:fillRect/>
          </a:stretch>
        </p:blipFill>
        <p:spPr bwMode="auto">
          <a:xfrm>
            <a:off x="5791200" y="4419600"/>
            <a:ext cx="2757488" cy="1828800"/>
          </a:xfrm>
          <a:prstGeom prst="rect">
            <a:avLst/>
          </a:prstGeom>
          <a:noFill/>
          <a:ln w="9525">
            <a:noFill/>
            <a:miter lim="800000"/>
            <a:headEnd/>
            <a:tailEnd/>
          </a:ln>
        </p:spPr>
      </p:pic>
      <p:pic>
        <p:nvPicPr>
          <p:cNvPr id="4103" name="Picture 10" descr="http://www.collectionscanada.ca/obj/015020/f1/nlc008277-v6.jpg"/>
          <p:cNvPicPr>
            <a:picLocks noChangeAspect="1" noChangeArrowheads="1"/>
          </p:cNvPicPr>
          <p:nvPr/>
        </p:nvPicPr>
        <p:blipFill>
          <a:blip r:embed="rId7"/>
          <a:srcRect t="38927" r="3239" b="11409"/>
          <a:stretch>
            <a:fillRect/>
          </a:stretch>
        </p:blipFill>
        <p:spPr bwMode="auto">
          <a:xfrm>
            <a:off x="762000" y="4419600"/>
            <a:ext cx="2743200" cy="1812925"/>
          </a:xfrm>
          <a:prstGeom prst="rect">
            <a:avLst/>
          </a:prstGeom>
          <a:noFill/>
          <a:ln w="9525">
            <a:solidFill>
              <a:schemeClr val="tx1"/>
            </a:solidFill>
            <a:miter lim="800000"/>
            <a:headEnd/>
            <a:tailEnd/>
          </a:ln>
        </p:spPr>
      </p:pic>
      <p:sp>
        <p:nvSpPr>
          <p:cNvPr id="10" name="TextBox 9"/>
          <p:cNvSpPr txBox="1"/>
          <p:nvPr/>
        </p:nvSpPr>
        <p:spPr>
          <a:xfrm>
            <a:off x="304800" y="685800"/>
            <a:ext cx="8534400" cy="830997"/>
          </a:xfrm>
          <a:prstGeom prst="rect">
            <a:avLst/>
          </a:prstGeom>
          <a:noFill/>
        </p:spPr>
        <p:txBody>
          <a:bodyPr>
            <a:spAutoFit/>
          </a:bodyPr>
          <a:lstStyle/>
          <a:p>
            <a:pPr algn="ctr">
              <a:defRPr/>
            </a:pPr>
            <a:r>
              <a:rPr lang="en-US" sz="4800" b="1" dirty="0">
                <a:ln>
                  <a:solidFill>
                    <a:srgbClr val="FF0000"/>
                  </a:solidFill>
                </a:ln>
                <a:latin typeface="Rockwell Extra Bold" pitchFamily="18" charset="0"/>
              </a:rPr>
              <a:t>Our Canadian Identity</a:t>
            </a:r>
            <a:endParaRPr lang="en-US" sz="4800" b="1" dirty="0">
              <a:latin typeface="Rockwell Extra Bold" pitchFamily="18" charset="0"/>
            </a:endParaRPr>
          </a:p>
        </p:txBody>
      </p:sp>
      <p:pic>
        <p:nvPicPr>
          <p:cNvPr id="12290" name="Picture 2" descr="http://www1.istockphoto.com/file_thumbview_approve/397940/2/istockphoto_397940_canadian_mountie.jpg"/>
          <p:cNvPicPr>
            <a:picLocks noChangeAspect="1" noChangeArrowheads="1"/>
          </p:cNvPicPr>
          <p:nvPr/>
        </p:nvPicPr>
        <p:blipFill>
          <a:blip r:embed="rId8"/>
          <a:srcRect/>
          <a:stretch>
            <a:fillRect/>
          </a:stretch>
        </p:blipFill>
        <p:spPr bwMode="auto">
          <a:xfrm>
            <a:off x="457200" y="1828800"/>
            <a:ext cx="1370013" cy="2206625"/>
          </a:xfrm>
          <a:prstGeom prst="rect">
            <a:avLst/>
          </a:prstGeom>
          <a:noFill/>
          <a:ln w="9525">
            <a:noFill/>
            <a:miter lim="800000"/>
            <a:headEnd/>
            <a:tailEnd/>
          </a:ln>
        </p:spPr>
      </p:pic>
      <p:pic>
        <p:nvPicPr>
          <p:cNvPr id="4099" name="Picture 2" descr="http://upload.wikimedia.org/wikipedia/commons/thumb/9/9b/Canadian_Forces_emblem.svg/466px-Canadian_Forces_emblem.svg.png"/>
          <p:cNvPicPr>
            <a:picLocks noChangeAspect="1" noChangeArrowheads="1"/>
          </p:cNvPicPr>
          <p:nvPr/>
        </p:nvPicPr>
        <p:blipFill>
          <a:blip r:embed="rId9"/>
          <a:srcRect/>
          <a:stretch>
            <a:fillRect/>
          </a:stretch>
        </p:blipFill>
        <p:spPr bwMode="auto">
          <a:xfrm>
            <a:off x="1600200" y="1981200"/>
            <a:ext cx="1565275" cy="2012950"/>
          </a:xfrm>
          <a:prstGeom prst="rect">
            <a:avLst/>
          </a:prstGeom>
          <a:noFill/>
          <a:ln w="9525">
            <a:noFill/>
            <a:miter lim="800000"/>
            <a:headEnd/>
            <a:tailEnd/>
          </a:ln>
        </p:spPr>
      </p:pic>
      <p:sp>
        <p:nvSpPr>
          <p:cNvPr id="13" name="Rectangle 12"/>
          <p:cNvSpPr/>
          <p:nvPr/>
        </p:nvSpPr>
        <p:spPr>
          <a:xfrm>
            <a:off x="228600" y="228600"/>
            <a:ext cx="8763000" cy="6477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Rectangle 13"/>
          <p:cNvSpPr/>
          <p:nvPr/>
        </p:nvSpPr>
        <p:spPr>
          <a:xfrm>
            <a:off x="152400" y="152400"/>
            <a:ext cx="8763000" cy="647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35" presetClass="entr" presetSubtype="0" fill="hold" nodeType="clickEffect">
                                  <p:stCondLst>
                                    <p:cond delay="0"/>
                                  </p:stCondLst>
                                  <p:iterate type="lt">
                                    <p:tmPct val="0"/>
                                  </p:iterate>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anim calcmode="lin" valueType="num">
                                      <p:cBhvr>
                                        <p:cTn id="13" dur="2000" fill="hold"/>
                                        <p:tgtEl>
                                          <p:spTgt spid="10"/>
                                        </p:tgtEl>
                                        <p:attrNameLst>
                                          <p:attrName>style.rotation</p:attrName>
                                        </p:attrNameLst>
                                      </p:cBhvr>
                                      <p:tavLst>
                                        <p:tav tm="0">
                                          <p:val>
                                            <p:fltVal val="720"/>
                                          </p:val>
                                        </p:tav>
                                        <p:tav tm="100000">
                                          <p:val>
                                            <p:fltVal val="0"/>
                                          </p:val>
                                        </p:tav>
                                      </p:tavLst>
                                    </p:anim>
                                    <p:anim calcmode="lin" valueType="num">
                                      <p:cBhvr>
                                        <p:cTn id="14" dur="2000" fill="hold"/>
                                        <p:tgtEl>
                                          <p:spTgt spid="10"/>
                                        </p:tgtEl>
                                        <p:attrNameLst>
                                          <p:attrName>ppt_h</p:attrName>
                                        </p:attrNameLst>
                                      </p:cBhvr>
                                      <p:tavLst>
                                        <p:tav tm="0">
                                          <p:val>
                                            <p:fltVal val="0"/>
                                          </p:val>
                                        </p:tav>
                                        <p:tav tm="100000">
                                          <p:val>
                                            <p:strVal val="#ppt_h"/>
                                          </p:val>
                                        </p:tav>
                                      </p:tavLst>
                                    </p:anim>
                                    <p:anim calcmode="lin" valueType="num">
                                      <p:cBhvr>
                                        <p:cTn id="15" dur="2000" fill="hold"/>
                                        <p:tgtEl>
                                          <p:spTgt spid="10"/>
                                        </p:tgtEl>
                                        <p:attrNameLst>
                                          <p:attrName>ppt_w</p:attrName>
                                        </p:attrNameLst>
                                      </p:cBhvr>
                                      <p:tavLst>
                                        <p:tav tm="0">
                                          <p:val>
                                            <p:fltVal val="0"/>
                                          </p:val>
                                        </p:tav>
                                        <p:tav tm="100000">
                                          <p:val>
                                            <p:strVal val="#ppt_w"/>
                                          </p:val>
                                        </p:tav>
                                      </p:tavLst>
                                    </p:anim>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nodeType="clickEffect">
                                  <p:stCondLst>
                                    <p:cond delay="0"/>
                                  </p:stCondLst>
                                  <p:childTnLst>
                                    <p:set>
                                      <p:cBhvr>
                                        <p:cTn id="19" dur="1" fill="hold">
                                          <p:stCondLst>
                                            <p:cond delay="0"/>
                                          </p:stCondLst>
                                        </p:cTn>
                                        <p:tgtEl>
                                          <p:spTgt spid="4100"/>
                                        </p:tgtEl>
                                        <p:attrNameLst>
                                          <p:attrName>style.visibility</p:attrName>
                                        </p:attrNameLst>
                                      </p:cBhvr>
                                      <p:to>
                                        <p:strVal val="visible"/>
                                      </p:to>
                                    </p:set>
                                    <p:anim calcmode="lin" valueType="num">
                                      <p:cBhvr>
                                        <p:cTn id="20" dur="1000" fill="hold"/>
                                        <p:tgtEl>
                                          <p:spTgt spid="4100"/>
                                        </p:tgtEl>
                                        <p:attrNameLst>
                                          <p:attrName>ppt_w</p:attrName>
                                        </p:attrNameLst>
                                      </p:cBhvr>
                                      <p:tavLst>
                                        <p:tav tm="0">
                                          <p:val>
                                            <p:strVal val="#ppt_w*0.70"/>
                                          </p:val>
                                        </p:tav>
                                        <p:tav tm="100000">
                                          <p:val>
                                            <p:strVal val="#ppt_w"/>
                                          </p:val>
                                        </p:tav>
                                      </p:tavLst>
                                    </p:anim>
                                    <p:anim calcmode="lin" valueType="num">
                                      <p:cBhvr>
                                        <p:cTn id="21" dur="1000" fill="hold"/>
                                        <p:tgtEl>
                                          <p:spTgt spid="4100"/>
                                        </p:tgtEl>
                                        <p:attrNameLst>
                                          <p:attrName>ppt_h</p:attrName>
                                        </p:attrNameLst>
                                      </p:cBhvr>
                                      <p:tavLst>
                                        <p:tav tm="0">
                                          <p:val>
                                            <p:strVal val="#ppt_h"/>
                                          </p:val>
                                        </p:tav>
                                        <p:tav tm="100000">
                                          <p:val>
                                            <p:strVal val="#ppt_h"/>
                                          </p:val>
                                        </p:tav>
                                      </p:tavLst>
                                    </p:anim>
                                    <p:animEffect transition="in" filter="fade">
                                      <p:cBhvr>
                                        <p:cTn id="22" dur="1000"/>
                                        <p:tgtEl>
                                          <p:spTgt spid="4100"/>
                                        </p:tgtEl>
                                      </p:cBhvr>
                                    </p:animEffect>
                                  </p:childTnLst>
                                </p:cTn>
                              </p:par>
                            </p:childTnLst>
                          </p:cTn>
                        </p:par>
                        <p:par>
                          <p:cTn id="23" fill="hold">
                            <p:stCondLst>
                              <p:cond delay="1000"/>
                            </p:stCondLst>
                            <p:childTnLst>
                              <p:par>
                                <p:cTn id="24" presetID="55" presetClass="entr" presetSubtype="0" fill="hold" nodeType="afterEffect">
                                  <p:stCondLst>
                                    <p:cond delay="0"/>
                                  </p:stCondLst>
                                  <p:childTnLst>
                                    <p:set>
                                      <p:cBhvr>
                                        <p:cTn id="25" dur="1" fill="hold">
                                          <p:stCondLst>
                                            <p:cond delay="0"/>
                                          </p:stCondLst>
                                        </p:cTn>
                                        <p:tgtEl>
                                          <p:spTgt spid="4103"/>
                                        </p:tgtEl>
                                        <p:attrNameLst>
                                          <p:attrName>style.visibility</p:attrName>
                                        </p:attrNameLst>
                                      </p:cBhvr>
                                      <p:to>
                                        <p:strVal val="visible"/>
                                      </p:to>
                                    </p:set>
                                    <p:anim calcmode="lin" valueType="num">
                                      <p:cBhvr>
                                        <p:cTn id="26" dur="1000" fill="hold"/>
                                        <p:tgtEl>
                                          <p:spTgt spid="4103"/>
                                        </p:tgtEl>
                                        <p:attrNameLst>
                                          <p:attrName>ppt_w</p:attrName>
                                        </p:attrNameLst>
                                      </p:cBhvr>
                                      <p:tavLst>
                                        <p:tav tm="0">
                                          <p:val>
                                            <p:strVal val="#ppt_w*0.70"/>
                                          </p:val>
                                        </p:tav>
                                        <p:tav tm="100000">
                                          <p:val>
                                            <p:strVal val="#ppt_w"/>
                                          </p:val>
                                        </p:tav>
                                      </p:tavLst>
                                    </p:anim>
                                    <p:anim calcmode="lin" valueType="num">
                                      <p:cBhvr>
                                        <p:cTn id="27" dur="1000" fill="hold"/>
                                        <p:tgtEl>
                                          <p:spTgt spid="4103"/>
                                        </p:tgtEl>
                                        <p:attrNameLst>
                                          <p:attrName>ppt_h</p:attrName>
                                        </p:attrNameLst>
                                      </p:cBhvr>
                                      <p:tavLst>
                                        <p:tav tm="0">
                                          <p:val>
                                            <p:strVal val="#ppt_h"/>
                                          </p:val>
                                        </p:tav>
                                        <p:tav tm="100000">
                                          <p:val>
                                            <p:strVal val="#ppt_h"/>
                                          </p:val>
                                        </p:tav>
                                      </p:tavLst>
                                    </p:anim>
                                    <p:animEffect transition="in" filter="fade">
                                      <p:cBhvr>
                                        <p:cTn id="28" dur="1000"/>
                                        <p:tgtEl>
                                          <p:spTgt spid="4103"/>
                                        </p:tgtEl>
                                      </p:cBhvr>
                                    </p:animEffect>
                                  </p:childTnLst>
                                </p:cTn>
                              </p:par>
                            </p:childTnLst>
                          </p:cTn>
                        </p:par>
                        <p:par>
                          <p:cTn id="29" fill="hold">
                            <p:stCondLst>
                              <p:cond delay="2000"/>
                            </p:stCondLst>
                            <p:childTnLst>
                              <p:par>
                                <p:cTn id="30" presetID="55" presetClass="entr" presetSubtype="0" fill="hold" nodeType="afterEffect">
                                  <p:stCondLst>
                                    <p:cond delay="0"/>
                                  </p:stCondLst>
                                  <p:childTnLst>
                                    <p:set>
                                      <p:cBhvr>
                                        <p:cTn id="31" dur="1" fill="hold">
                                          <p:stCondLst>
                                            <p:cond delay="0"/>
                                          </p:stCondLst>
                                        </p:cTn>
                                        <p:tgtEl>
                                          <p:spTgt spid="4102"/>
                                        </p:tgtEl>
                                        <p:attrNameLst>
                                          <p:attrName>style.visibility</p:attrName>
                                        </p:attrNameLst>
                                      </p:cBhvr>
                                      <p:to>
                                        <p:strVal val="visible"/>
                                      </p:to>
                                    </p:set>
                                    <p:anim calcmode="lin" valueType="num">
                                      <p:cBhvr>
                                        <p:cTn id="32" dur="1000" fill="hold"/>
                                        <p:tgtEl>
                                          <p:spTgt spid="4102"/>
                                        </p:tgtEl>
                                        <p:attrNameLst>
                                          <p:attrName>ppt_w</p:attrName>
                                        </p:attrNameLst>
                                      </p:cBhvr>
                                      <p:tavLst>
                                        <p:tav tm="0">
                                          <p:val>
                                            <p:strVal val="#ppt_w*0.70"/>
                                          </p:val>
                                        </p:tav>
                                        <p:tav tm="100000">
                                          <p:val>
                                            <p:strVal val="#ppt_w"/>
                                          </p:val>
                                        </p:tav>
                                      </p:tavLst>
                                    </p:anim>
                                    <p:anim calcmode="lin" valueType="num">
                                      <p:cBhvr>
                                        <p:cTn id="33" dur="1000" fill="hold"/>
                                        <p:tgtEl>
                                          <p:spTgt spid="4102"/>
                                        </p:tgtEl>
                                        <p:attrNameLst>
                                          <p:attrName>ppt_h</p:attrName>
                                        </p:attrNameLst>
                                      </p:cBhvr>
                                      <p:tavLst>
                                        <p:tav tm="0">
                                          <p:val>
                                            <p:strVal val="#ppt_h"/>
                                          </p:val>
                                        </p:tav>
                                        <p:tav tm="100000">
                                          <p:val>
                                            <p:strVal val="#ppt_h"/>
                                          </p:val>
                                        </p:tav>
                                      </p:tavLst>
                                    </p:anim>
                                    <p:animEffect transition="in" filter="fade">
                                      <p:cBhvr>
                                        <p:cTn id="34" dur="1000"/>
                                        <p:tgtEl>
                                          <p:spTgt spid="4102"/>
                                        </p:tgtEl>
                                      </p:cBhvr>
                                    </p:animEffect>
                                  </p:childTnLst>
                                </p:cTn>
                              </p:par>
                            </p:childTnLst>
                          </p:cTn>
                        </p:par>
                        <p:par>
                          <p:cTn id="35" fill="hold">
                            <p:stCondLst>
                              <p:cond delay="3000"/>
                            </p:stCondLst>
                            <p:childTnLst>
                              <p:par>
                                <p:cTn id="36" presetID="10" presetClass="entr" presetSubtype="0" fill="hold" nodeType="afterEffect">
                                  <p:stCondLst>
                                    <p:cond delay="0"/>
                                  </p:stCondLst>
                                  <p:childTnLst>
                                    <p:set>
                                      <p:cBhvr>
                                        <p:cTn id="37" dur="1" fill="hold">
                                          <p:stCondLst>
                                            <p:cond delay="0"/>
                                          </p:stCondLst>
                                        </p:cTn>
                                        <p:tgtEl>
                                          <p:spTgt spid="4099"/>
                                        </p:tgtEl>
                                        <p:attrNameLst>
                                          <p:attrName>style.visibility</p:attrName>
                                        </p:attrNameLst>
                                      </p:cBhvr>
                                      <p:to>
                                        <p:strVal val="visible"/>
                                      </p:to>
                                    </p:set>
                                    <p:animEffect transition="in" filter="fade">
                                      <p:cBhvr>
                                        <p:cTn id="38" dur="2000"/>
                                        <p:tgtEl>
                                          <p:spTgt spid="4099"/>
                                        </p:tgtEl>
                                      </p:cBhvr>
                                    </p:animEffect>
                                  </p:childTnLst>
                                </p:cTn>
                              </p:par>
                              <p:par>
                                <p:cTn id="39" presetID="10" presetClass="entr" presetSubtype="0" fill="hold" nodeType="withEffect">
                                  <p:stCondLst>
                                    <p:cond delay="0"/>
                                  </p:stCondLst>
                                  <p:childTnLst>
                                    <p:set>
                                      <p:cBhvr>
                                        <p:cTn id="40" dur="1" fill="hold">
                                          <p:stCondLst>
                                            <p:cond delay="0"/>
                                          </p:stCondLst>
                                        </p:cTn>
                                        <p:tgtEl>
                                          <p:spTgt spid="12290"/>
                                        </p:tgtEl>
                                        <p:attrNameLst>
                                          <p:attrName>style.visibility</p:attrName>
                                        </p:attrNameLst>
                                      </p:cBhvr>
                                      <p:to>
                                        <p:strVal val="visible"/>
                                      </p:to>
                                    </p:set>
                                    <p:animEffect transition="in" filter="fade">
                                      <p:cBhvr>
                                        <p:cTn id="41" dur="2000"/>
                                        <p:tgtEl>
                                          <p:spTgt spid="12290"/>
                                        </p:tgtEl>
                                      </p:cBhvr>
                                    </p:animEffect>
                                  </p:childTnLst>
                                </p:cTn>
                              </p:par>
                            </p:childTnLst>
                          </p:cTn>
                        </p:par>
                        <p:par>
                          <p:cTn id="42" fill="hold">
                            <p:stCondLst>
                              <p:cond delay="5000"/>
                            </p:stCondLst>
                            <p:childTnLst>
                              <p:par>
                                <p:cTn id="43" presetID="10" presetClass="entr" presetSubtype="0" fill="hold" nodeType="afterEffect">
                                  <p:stCondLst>
                                    <p:cond delay="0"/>
                                  </p:stCondLst>
                                  <p:childTnLst>
                                    <p:set>
                                      <p:cBhvr>
                                        <p:cTn id="44" dur="1" fill="hold">
                                          <p:stCondLst>
                                            <p:cond delay="0"/>
                                          </p:stCondLst>
                                        </p:cTn>
                                        <p:tgtEl>
                                          <p:spTgt spid="4101"/>
                                        </p:tgtEl>
                                        <p:attrNameLst>
                                          <p:attrName>style.visibility</p:attrName>
                                        </p:attrNameLst>
                                      </p:cBhvr>
                                      <p:to>
                                        <p:strVal val="visible"/>
                                      </p:to>
                                    </p:set>
                                    <p:animEffect transition="in" filter="fade">
                                      <p:cBhvr>
                                        <p:cTn id="45" dur="2000"/>
                                        <p:tgtEl>
                                          <p:spTgt spid="4101"/>
                                        </p:tgtEl>
                                      </p:cBhvr>
                                    </p:animEffect>
                                  </p:childTnLst>
                                </p:cTn>
                              </p:par>
                            </p:childTnLst>
                          </p:cTn>
                        </p:par>
                        <p:par>
                          <p:cTn id="46" fill="hold">
                            <p:stCondLst>
                              <p:cond delay="7000"/>
                            </p:stCondLst>
                            <p:childTnLst>
                              <p:par>
                                <p:cTn id="47" presetID="10" presetClass="entr" presetSubtype="0" fill="hold" nodeType="afterEffect">
                                  <p:stCondLst>
                                    <p:cond delay="0"/>
                                  </p:stCondLst>
                                  <p:childTnLst>
                                    <p:set>
                                      <p:cBhvr>
                                        <p:cTn id="48" dur="1" fill="hold">
                                          <p:stCondLst>
                                            <p:cond delay="0"/>
                                          </p:stCondLst>
                                        </p:cTn>
                                        <p:tgtEl>
                                          <p:spTgt spid="12292"/>
                                        </p:tgtEl>
                                        <p:attrNameLst>
                                          <p:attrName>style.visibility</p:attrName>
                                        </p:attrNameLst>
                                      </p:cBhvr>
                                      <p:to>
                                        <p:strVal val="visible"/>
                                      </p:to>
                                    </p:set>
                                    <p:animEffect transition="in" filter="fade">
                                      <p:cBhvr>
                                        <p:cTn id="49" dur="20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304800" y="304800"/>
            <a:ext cx="5484813" cy="708025"/>
          </a:xfrm>
          <a:prstGeom prst="rect">
            <a:avLst/>
          </a:prstGeom>
          <a:noFill/>
          <a:ln w="9525">
            <a:noFill/>
            <a:miter lim="800000"/>
            <a:headEnd/>
            <a:tailEnd/>
          </a:ln>
        </p:spPr>
        <p:txBody>
          <a:bodyPr wrap="none">
            <a:spAutoFit/>
          </a:bodyPr>
          <a:lstStyle/>
          <a:p>
            <a:r>
              <a:rPr lang="en-US" sz="2000">
                <a:latin typeface="Arial Narrow" pitchFamily="34" charset="0"/>
              </a:rPr>
              <a:t>Hey, I'm not a lumberjack, or a fur trader.... </a:t>
            </a:r>
            <a:br>
              <a:rPr lang="en-US" sz="2000">
                <a:latin typeface="Arial Narrow" pitchFamily="34" charset="0"/>
              </a:rPr>
            </a:br>
            <a:r>
              <a:rPr lang="en-US" sz="2000">
                <a:latin typeface="Arial Narrow" pitchFamily="34" charset="0"/>
              </a:rPr>
              <a:t>I don't live in an igloo or eat blubber, or own a dogsled.... </a:t>
            </a:r>
            <a:endParaRPr lang="en-US" sz="2000"/>
          </a:p>
        </p:txBody>
      </p:sp>
      <p:sp>
        <p:nvSpPr>
          <p:cNvPr id="3" name="Rectangle 2"/>
          <p:cNvSpPr/>
          <p:nvPr/>
        </p:nvSpPr>
        <p:spPr>
          <a:xfrm>
            <a:off x="152400" y="152400"/>
            <a:ext cx="8763000" cy="647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ectangle 3"/>
          <p:cNvSpPr/>
          <p:nvPr/>
        </p:nvSpPr>
        <p:spPr>
          <a:xfrm>
            <a:off x="228600" y="228600"/>
            <a:ext cx="8763000" cy="6477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TextBox 4"/>
          <p:cNvSpPr txBox="1">
            <a:spLocks noChangeArrowheads="1"/>
          </p:cNvSpPr>
          <p:nvPr/>
        </p:nvSpPr>
        <p:spPr bwMode="auto">
          <a:xfrm>
            <a:off x="914400" y="838200"/>
            <a:ext cx="7239000" cy="784830"/>
          </a:xfrm>
          <a:prstGeom prst="rect">
            <a:avLst/>
          </a:prstGeom>
          <a:noFill/>
          <a:ln w="9525">
            <a:noFill/>
            <a:miter lim="800000"/>
            <a:headEnd/>
            <a:tailEnd/>
          </a:ln>
        </p:spPr>
        <p:txBody>
          <a:bodyPr>
            <a:spAutoFit/>
          </a:bodyPr>
          <a:lstStyle/>
          <a:p>
            <a:pPr algn="ctr">
              <a:defRPr/>
            </a:pPr>
            <a:r>
              <a:rPr lang="en-US" sz="4500" b="1" dirty="0">
                <a:ln>
                  <a:solidFill>
                    <a:schemeClr val="tx1"/>
                  </a:solidFill>
                </a:ln>
                <a:solidFill>
                  <a:srgbClr val="FF0000"/>
                </a:solidFill>
                <a:latin typeface="Rockwell Extra Bold" pitchFamily="18" charset="0"/>
              </a:rPr>
              <a:t>Canadian Histor</a:t>
            </a:r>
            <a:r>
              <a:rPr lang="en-US" sz="4500" dirty="0">
                <a:ln>
                  <a:solidFill>
                    <a:schemeClr val="tx1"/>
                  </a:solidFill>
                </a:ln>
                <a:solidFill>
                  <a:srgbClr val="FF0000"/>
                </a:solidFill>
                <a:latin typeface="Rockwell Extra Bold" pitchFamily="18" charset="0"/>
              </a:rPr>
              <a:t>y</a:t>
            </a:r>
          </a:p>
        </p:txBody>
      </p:sp>
      <p:pic>
        <p:nvPicPr>
          <p:cNvPr id="29698" name="Picture 2" descr="canada"/>
          <p:cNvPicPr>
            <a:picLocks noChangeAspect="1" noChangeArrowheads="1"/>
          </p:cNvPicPr>
          <p:nvPr/>
        </p:nvPicPr>
        <p:blipFill>
          <a:blip r:embed="rId2"/>
          <a:srcRect/>
          <a:stretch>
            <a:fillRect/>
          </a:stretch>
        </p:blipFill>
        <p:spPr bwMode="auto">
          <a:xfrm>
            <a:off x="914400" y="2133600"/>
            <a:ext cx="7196138" cy="4267200"/>
          </a:xfrm>
          <a:prstGeom prst="rect">
            <a:avLst/>
          </a:prstGeom>
          <a:noFill/>
          <a:ln w="9525">
            <a:noFill/>
            <a:miter lim="800000"/>
            <a:headEnd/>
            <a:tailEnd/>
          </a:ln>
        </p:spPr>
      </p:pic>
      <p:sp>
        <p:nvSpPr>
          <p:cNvPr id="8" name="TextBox 7"/>
          <p:cNvSpPr txBox="1">
            <a:spLocks noChangeArrowheads="1"/>
          </p:cNvSpPr>
          <p:nvPr/>
        </p:nvSpPr>
        <p:spPr bwMode="auto">
          <a:xfrm>
            <a:off x="2971800" y="1524000"/>
            <a:ext cx="2482850" cy="523875"/>
          </a:xfrm>
          <a:prstGeom prst="rect">
            <a:avLst/>
          </a:prstGeom>
          <a:noFill/>
          <a:ln w="9525">
            <a:noFill/>
            <a:miter lim="800000"/>
            <a:headEnd/>
            <a:tailEnd/>
          </a:ln>
        </p:spPr>
        <p:txBody>
          <a:bodyPr wrap="none">
            <a:spAutoFit/>
          </a:bodyPr>
          <a:lstStyle/>
          <a:p>
            <a:r>
              <a:rPr lang="en-US" sz="2800"/>
              <a:t>The Discovery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56" presetClass="entr" presetSubtype="0" fill="hold"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by="(-#ppt_w*2)" calcmode="lin" valueType="num">
                                      <p:cBhvr rctx="PPT">
                                        <p:cTn id="11" dur="500" autoRev="1" fill="hold">
                                          <p:stCondLst>
                                            <p:cond delay="0"/>
                                          </p:stCondLst>
                                        </p:cTn>
                                        <p:tgtEl>
                                          <p:spTgt spid="5"/>
                                        </p:tgtEl>
                                        <p:attrNameLst>
                                          <p:attrName>ppt_w</p:attrName>
                                        </p:attrNameLst>
                                      </p:cBhvr>
                                    </p:anim>
                                    <p:anim by="(#ppt_w*0.50)" calcmode="lin" valueType="num">
                                      <p:cBhvr>
                                        <p:cTn id="12" dur="500" decel="50000" autoRev="1" fill="hold">
                                          <p:stCondLst>
                                            <p:cond delay="0"/>
                                          </p:stCondLst>
                                        </p:cTn>
                                        <p:tgtEl>
                                          <p:spTgt spid="5"/>
                                        </p:tgtEl>
                                        <p:attrNameLst>
                                          <p:attrName>ppt_x</p:attrName>
                                        </p:attrNameLst>
                                      </p:cBhvr>
                                    </p:anim>
                                    <p:anim from="(-#ppt_h/2)" to="(#ppt_y)" calcmode="lin" valueType="num">
                                      <p:cBhvr>
                                        <p:cTn id="13" dur="1000" fill="hold">
                                          <p:stCondLst>
                                            <p:cond delay="0"/>
                                          </p:stCondLst>
                                        </p:cTn>
                                        <p:tgtEl>
                                          <p:spTgt spid="5"/>
                                        </p:tgtEl>
                                        <p:attrNameLst>
                                          <p:attrName>ppt_y</p:attrName>
                                        </p:attrNameLst>
                                      </p:cBhvr>
                                    </p:anim>
                                    <p:animRot by="21600000">
                                      <p:cBhvr>
                                        <p:cTn id="14" dur="1000" fill="hold">
                                          <p:stCondLst>
                                            <p:cond delay="0"/>
                                          </p:stCondLst>
                                        </p:cTn>
                                        <p:tgtEl>
                                          <p:spTgt spid="5"/>
                                        </p:tgtEl>
                                        <p:attrNameLst>
                                          <p:attrName>r</p:attrName>
                                        </p:attrNameLst>
                                      </p:cBhvr>
                                    </p:animRot>
                                  </p:childTnLst>
                                </p:cTn>
                              </p:par>
                            </p:childTnLst>
                          </p:cTn>
                        </p:par>
                        <p:par>
                          <p:cTn id="15" fill="hold">
                            <p:stCondLst>
                              <p:cond delay="44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2000"/>
                                        <p:tgtEl>
                                          <p:spTgt spid="8"/>
                                        </p:tgtEl>
                                      </p:cBhvr>
                                    </p:animEffect>
                                    <p:anim calcmode="lin" valueType="num">
                                      <p:cBhvr>
                                        <p:cTn id="19" dur="2000" fill="hold"/>
                                        <p:tgtEl>
                                          <p:spTgt spid="8"/>
                                        </p:tgtEl>
                                        <p:attrNameLst>
                                          <p:attrName>ppt_x</p:attrName>
                                        </p:attrNameLst>
                                      </p:cBhvr>
                                      <p:tavLst>
                                        <p:tav tm="0">
                                          <p:val>
                                            <p:strVal val="#ppt_x"/>
                                          </p:val>
                                        </p:tav>
                                        <p:tav tm="100000">
                                          <p:val>
                                            <p:strVal val="#ppt_x"/>
                                          </p:val>
                                        </p:tav>
                                      </p:tavLst>
                                    </p:anim>
                                    <p:anim calcmode="lin" valueType="num">
                                      <p:cBhvr>
                                        <p:cTn id="20" dur="20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6400"/>
                            </p:stCondLst>
                            <p:childTnLst>
                              <p:par>
                                <p:cTn id="22" presetID="9" presetClass="entr" presetSubtype="0" fill="hold" nodeType="afterEffect">
                                  <p:stCondLst>
                                    <p:cond delay="0"/>
                                  </p:stCondLst>
                                  <p:childTnLst>
                                    <p:set>
                                      <p:cBhvr>
                                        <p:cTn id="23" dur="1" fill="hold">
                                          <p:stCondLst>
                                            <p:cond delay="0"/>
                                          </p:stCondLst>
                                        </p:cTn>
                                        <p:tgtEl>
                                          <p:spTgt spid="29698"/>
                                        </p:tgtEl>
                                        <p:attrNameLst>
                                          <p:attrName>style.visibility</p:attrName>
                                        </p:attrNameLst>
                                      </p:cBhvr>
                                      <p:to>
                                        <p:strVal val="visible"/>
                                      </p:to>
                                    </p:set>
                                    <p:animEffect transition="in" filter="dissolve">
                                      <p:cBhvr>
                                        <p:cTn id="24" dur="500"/>
                                        <p:tgtEl>
                                          <p:spTgt spid="29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304800" y="304800"/>
            <a:ext cx="5484813" cy="708025"/>
          </a:xfrm>
          <a:prstGeom prst="rect">
            <a:avLst/>
          </a:prstGeom>
          <a:noFill/>
          <a:ln w="9525">
            <a:noFill/>
            <a:miter lim="800000"/>
            <a:headEnd/>
            <a:tailEnd/>
          </a:ln>
        </p:spPr>
        <p:txBody>
          <a:bodyPr wrap="none">
            <a:spAutoFit/>
          </a:bodyPr>
          <a:lstStyle/>
          <a:p>
            <a:r>
              <a:rPr lang="en-US" sz="2000">
                <a:latin typeface="Arial Narrow" pitchFamily="34" charset="0"/>
              </a:rPr>
              <a:t>Hey, I'm not a lumberjack, or a fur trader.... </a:t>
            </a:r>
            <a:br>
              <a:rPr lang="en-US" sz="2000">
                <a:latin typeface="Arial Narrow" pitchFamily="34" charset="0"/>
              </a:rPr>
            </a:br>
            <a:r>
              <a:rPr lang="en-US" sz="2000">
                <a:latin typeface="Arial Narrow" pitchFamily="34" charset="0"/>
              </a:rPr>
              <a:t>I don't live in an igloo or eat blubber, or own a dogsled.... </a:t>
            </a:r>
            <a:endParaRPr lang="en-US" sz="2000"/>
          </a:p>
        </p:txBody>
      </p:sp>
      <p:sp>
        <p:nvSpPr>
          <p:cNvPr id="3" name="Rectangle 2"/>
          <p:cNvSpPr/>
          <p:nvPr/>
        </p:nvSpPr>
        <p:spPr>
          <a:xfrm>
            <a:off x="152400" y="152400"/>
            <a:ext cx="8763000" cy="647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ectangle 3"/>
          <p:cNvSpPr/>
          <p:nvPr/>
        </p:nvSpPr>
        <p:spPr>
          <a:xfrm>
            <a:off x="228600" y="228600"/>
            <a:ext cx="8763000" cy="6477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TextBox 4"/>
          <p:cNvSpPr txBox="1">
            <a:spLocks noChangeArrowheads="1"/>
          </p:cNvSpPr>
          <p:nvPr/>
        </p:nvSpPr>
        <p:spPr bwMode="auto">
          <a:xfrm>
            <a:off x="914400" y="838200"/>
            <a:ext cx="7239000" cy="784830"/>
          </a:xfrm>
          <a:prstGeom prst="rect">
            <a:avLst/>
          </a:prstGeom>
          <a:noFill/>
          <a:ln w="9525">
            <a:noFill/>
            <a:miter lim="800000"/>
            <a:headEnd/>
            <a:tailEnd/>
          </a:ln>
        </p:spPr>
        <p:txBody>
          <a:bodyPr>
            <a:spAutoFit/>
          </a:bodyPr>
          <a:lstStyle/>
          <a:p>
            <a:pPr algn="ctr">
              <a:defRPr/>
            </a:pPr>
            <a:r>
              <a:rPr lang="en-US" sz="4500" b="1" dirty="0">
                <a:ln>
                  <a:solidFill>
                    <a:schemeClr val="tx1"/>
                  </a:solidFill>
                </a:ln>
                <a:solidFill>
                  <a:srgbClr val="FF0000"/>
                </a:solidFill>
                <a:latin typeface="Rockwell Extra Bold" pitchFamily="18" charset="0"/>
              </a:rPr>
              <a:t>Canadian Histor</a:t>
            </a:r>
            <a:r>
              <a:rPr lang="en-US" sz="4500" dirty="0">
                <a:ln>
                  <a:solidFill>
                    <a:schemeClr val="tx1"/>
                  </a:solidFill>
                </a:ln>
                <a:solidFill>
                  <a:srgbClr val="FF0000"/>
                </a:solidFill>
                <a:latin typeface="Rockwell Extra Bold" pitchFamily="18" charset="0"/>
              </a:rPr>
              <a:t>y</a:t>
            </a:r>
          </a:p>
        </p:txBody>
      </p:sp>
      <p:sp>
        <p:nvSpPr>
          <p:cNvPr id="7" name="TextBox 6"/>
          <p:cNvSpPr txBox="1">
            <a:spLocks noChangeArrowheads="1"/>
          </p:cNvSpPr>
          <p:nvPr/>
        </p:nvSpPr>
        <p:spPr bwMode="auto">
          <a:xfrm>
            <a:off x="1981200" y="1752600"/>
            <a:ext cx="5283200" cy="523875"/>
          </a:xfrm>
          <a:prstGeom prst="rect">
            <a:avLst/>
          </a:prstGeom>
          <a:noFill/>
          <a:ln w="9525">
            <a:noFill/>
            <a:miter lim="800000"/>
            <a:headEnd/>
            <a:tailEnd/>
          </a:ln>
        </p:spPr>
        <p:txBody>
          <a:bodyPr wrap="none">
            <a:spAutoFit/>
          </a:bodyPr>
          <a:lstStyle/>
          <a:p>
            <a:r>
              <a:rPr lang="en-US" sz="2800"/>
              <a:t>Coming of Age…400 years later</a:t>
            </a:r>
          </a:p>
        </p:txBody>
      </p:sp>
      <p:sp>
        <p:nvSpPr>
          <p:cNvPr id="8" name="Rectangle 7"/>
          <p:cNvSpPr/>
          <p:nvPr/>
        </p:nvSpPr>
        <p:spPr>
          <a:xfrm>
            <a:off x="304800" y="2362200"/>
            <a:ext cx="8534400" cy="3624263"/>
          </a:xfrm>
          <a:prstGeom prst="rect">
            <a:avLst/>
          </a:prstGeom>
        </p:spPr>
        <p:txBody>
          <a:bodyPr>
            <a:spAutoFit/>
          </a:bodyPr>
          <a:lstStyle/>
          <a:p>
            <a:pPr>
              <a:buFont typeface="Arial" pitchFamily="34" charset="0"/>
              <a:buChar char="•"/>
              <a:defRPr/>
            </a:pPr>
            <a:r>
              <a:rPr lang="en-US" sz="3600" dirty="0"/>
              <a:t>July 1, 1867		</a:t>
            </a:r>
            <a:r>
              <a:rPr lang="en-US" sz="3000" dirty="0"/>
              <a:t>Happy Birthday Canada!!</a:t>
            </a:r>
          </a:p>
          <a:p>
            <a:pPr>
              <a:buFont typeface="Arial" pitchFamily="34" charset="0"/>
              <a:buChar char="•"/>
              <a:defRPr/>
            </a:pPr>
            <a:endParaRPr lang="en-US" sz="1600" dirty="0"/>
          </a:p>
          <a:p>
            <a:pPr>
              <a:buFont typeface="Arial" pitchFamily="34" charset="0"/>
              <a:buChar char="•"/>
              <a:defRPr/>
            </a:pPr>
            <a:r>
              <a:rPr lang="en-US" sz="3600" dirty="0"/>
              <a:t>Nov. 7, 1885		</a:t>
            </a:r>
            <a:r>
              <a:rPr lang="en-US" sz="3000" dirty="0"/>
              <a:t>Hi, we Canada?</a:t>
            </a:r>
          </a:p>
          <a:p>
            <a:pPr>
              <a:buFont typeface="Arial" pitchFamily="34" charset="0"/>
              <a:buChar char="•"/>
              <a:defRPr/>
            </a:pPr>
            <a:endParaRPr lang="en-US" sz="1050" dirty="0"/>
          </a:p>
          <a:p>
            <a:pPr>
              <a:buFont typeface="Arial" pitchFamily="34" charset="0"/>
              <a:buChar char="•"/>
              <a:defRPr/>
            </a:pPr>
            <a:r>
              <a:rPr lang="en-US" sz="3600" dirty="0"/>
              <a:t>Apr. 9, 1917		</a:t>
            </a:r>
            <a:r>
              <a:rPr lang="en-US" sz="3000" dirty="0"/>
              <a:t>We’re big kids now!!</a:t>
            </a:r>
          </a:p>
          <a:p>
            <a:pPr>
              <a:buFont typeface="Arial" pitchFamily="34" charset="0"/>
              <a:buChar char="•"/>
              <a:defRPr/>
            </a:pPr>
            <a:endParaRPr lang="en-US" sz="1100" dirty="0"/>
          </a:p>
          <a:p>
            <a:pPr>
              <a:buFont typeface="Arial" pitchFamily="34" charset="0"/>
              <a:buChar char="•"/>
              <a:defRPr/>
            </a:pPr>
            <a:r>
              <a:rPr lang="en-US" sz="3600" dirty="0"/>
              <a:t>Dec. 11, 1931	</a:t>
            </a:r>
            <a:r>
              <a:rPr lang="en-US" sz="2900" dirty="0"/>
              <a:t>You can’t tell us what to do!!</a:t>
            </a:r>
          </a:p>
          <a:p>
            <a:pPr>
              <a:buFont typeface="Arial" pitchFamily="34" charset="0"/>
              <a:buChar char="•"/>
              <a:defRPr/>
            </a:pPr>
            <a:endParaRPr lang="en-US" sz="1200" dirty="0"/>
          </a:p>
          <a:p>
            <a:pPr>
              <a:buFont typeface="Arial" pitchFamily="34" charset="0"/>
              <a:buChar char="•"/>
              <a:defRPr/>
            </a:pPr>
            <a:r>
              <a:rPr lang="en-US" sz="3600" dirty="0"/>
              <a:t>Apr. 17, 1982	</a:t>
            </a:r>
            <a:r>
              <a:rPr lang="en-US" sz="3000" dirty="0"/>
              <a:t>A Charter…A Country?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56" presetClass="entr" presetSubtype="0" fill="hold"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by="(-#ppt_w*2)" calcmode="lin" valueType="num">
                                      <p:cBhvr rctx="PPT">
                                        <p:cTn id="11" dur="500" autoRev="1" fill="hold">
                                          <p:stCondLst>
                                            <p:cond delay="0"/>
                                          </p:stCondLst>
                                        </p:cTn>
                                        <p:tgtEl>
                                          <p:spTgt spid="5"/>
                                        </p:tgtEl>
                                        <p:attrNameLst>
                                          <p:attrName>ppt_w</p:attrName>
                                        </p:attrNameLst>
                                      </p:cBhvr>
                                    </p:anim>
                                    <p:anim by="(#ppt_w*0.50)" calcmode="lin" valueType="num">
                                      <p:cBhvr>
                                        <p:cTn id="12" dur="500" decel="50000" autoRev="1" fill="hold">
                                          <p:stCondLst>
                                            <p:cond delay="0"/>
                                          </p:stCondLst>
                                        </p:cTn>
                                        <p:tgtEl>
                                          <p:spTgt spid="5"/>
                                        </p:tgtEl>
                                        <p:attrNameLst>
                                          <p:attrName>ppt_x</p:attrName>
                                        </p:attrNameLst>
                                      </p:cBhvr>
                                    </p:anim>
                                    <p:anim from="(-#ppt_h/2)" to="(#ppt_y)" calcmode="lin" valueType="num">
                                      <p:cBhvr>
                                        <p:cTn id="13" dur="1000" fill="hold">
                                          <p:stCondLst>
                                            <p:cond delay="0"/>
                                          </p:stCondLst>
                                        </p:cTn>
                                        <p:tgtEl>
                                          <p:spTgt spid="5"/>
                                        </p:tgtEl>
                                        <p:attrNameLst>
                                          <p:attrName>ppt_y</p:attrName>
                                        </p:attrNameLst>
                                      </p:cBhvr>
                                    </p:anim>
                                    <p:animRot by="21600000">
                                      <p:cBhvr>
                                        <p:cTn id="14" dur="1000" fill="hold">
                                          <p:stCondLst>
                                            <p:cond delay="0"/>
                                          </p:stCondLst>
                                        </p:cTn>
                                        <p:tgtEl>
                                          <p:spTgt spid="5"/>
                                        </p:tgtEl>
                                        <p:attrNameLst>
                                          <p:attrName>r</p:attrName>
                                        </p:attrNameLst>
                                      </p:cBhvr>
                                    </p:animRot>
                                  </p:childTnLst>
                                </p:cTn>
                              </p:par>
                            </p:childTnLst>
                          </p:cTn>
                        </p:par>
                        <p:par>
                          <p:cTn id="15" fill="hold">
                            <p:stCondLst>
                              <p:cond delay="4400"/>
                            </p:stCondLst>
                            <p:childTnLst>
                              <p:par>
                                <p:cTn id="16" presetID="42"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5400"/>
                            </p:stCondLst>
                            <p:childTnLst>
                              <p:par>
                                <p:cTn id="22" presetID="55"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ppt_w</p:attrName>
                                        </p:attrNameLst>
                                      </p:cBhvr>
                                      <p:tavLst>
                                        <p:tav tm="0">
                                          <p:val>
                                            <p:strVal val="#ppt_w*0.70"/>
                                          </p:val>
                                        </p:tav>
                                        <p:tav tm="100000">
                                          <p:val>
                                            <p:strVal val="#ppt_w"/>
                                          </p:val>
                                        </p:tav>
                                      </p:tavLst>
                                    </p:anim>
                                    <p:anim calcmode="lin" valueType="num">
                                      <p:cBhvr>
                                        <p:cTn id="25" dur="1000" fill="hold"/>
                                        <p:tgtEl>
                                          <p:spTgt spid="8"/>
                                        </p:tgtEl>
                                        <p:attrNameLst>
                                          <p:attrName>ppt_h</p:attrName>
                                        </p:attrNameLst>
                                      </p:cBhvr>
                                      <p:tavLst>
                                        <p:tav tm="0">
                                          <p:val>
                                            <p:strVal val="#ppt_h"/>
                                          </p:val>
                                        </p:tav>
                                        <p:tav tm="100000">
                                          <p:val>
                                            <p:strVal val="#ppt_h"/>
                                          </p:val>
                                        </p:tav>
                                      </p:tavLst>
                                    </p:anim>
                                    <p:animEffect transition="in" filter="fade">
                                      <p:cBhvr>
                                        <p:cTn id="2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304800" y="304800"/>
            <a:ext cx="5091113" cy="708025"/>
          </a:xfrm>
          <a:prstGeom prst="rect">
            <a:avLst/>
          </a:prstGeom>
          <a:noFill/>
          <a:ln w="9525">
            <a:noFill/>
            <a:miter lim="800000"/>
            <a:headEnd/>
            <a:tailEnd/>
          </a:ln>
        </p:spPr>
        <p:txBody>
          <a:bodyPr wrap="none">
            <a:spAutoFit/>
          </a:bodyPr>
          <a:lstStyle/>
          <a:p>
            <a:r>
              <a:rPr lang="en-US" sz="2000">
                <a:latin typeface="Arial Narrow" pitchFamily="34" charset="0"/>
              </a:rPr>
              <a:t>and I don't know Jimmy, Sally or Suzy from Canada, </a:t>
            </a:r>
            <a:br>
              <a:rPr lang="en-US" sz="2000">
                <a:latin typeface="Arial Narrow" pitchFamily="34" charset="0"/>
              </a:rPr>
            </a:br>
            <a:r>
              <a:rPr lang="en-US" sz="2000">
                <a:latin typeface="Arial Narrow" pitchFamily="34" charset="0"/>
              </a:rPr>
              <a:t>although I'm certain they're really really nice.</a:t>
            </a:r>
            <a:endParaRPr lang="en-US" sz="2000"/>
          </a:p>
        </p:txBody>
      </p:sp>
      <p:sp>
        <p:nvSpPr>
          <p:cNvPr id="5" name="Rectangle 4"/>
          <p:cNvSpPr/>
          <p:nvPr/>
        </p:nvSpPr>
        <p:spPr>
          <a:xfrm>
            <a:off x="152400" y="152400"/>
            <a:ext cx="8763000" cy="647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228600" y="228600"/>
            <a:ext cx="8763000" cy="6477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TextBox 4"/>
          <p:cNvSpPr txBox="1">
            <a:spLocks noChangeArrowheads="1"/>
          </p:cNvSpPr>
          <p:nvPr/>
        </p:nvSpPr>
        <p:spPr bwMode="auto">
          <a:xfrm>
            <a:off x="914400" y="990600"/>
            <a:ext cx="7239000" cy="784830"/>
          </a:xfrm>
          <a:prstGeom prst="rect">
            <a:avLst/>
          </a:prstGeom>
          <a:noFill/>
          <a:ln w="9525">
            <a:noFill/>
            <a:miter lim="800000"/>
            <a:headEnd/>
            <a:tailEnd/>
          </a:ln>
        </p:spPr>
        <p:txBody>
          <a:bodyPr>
            <a:spAutoFit/>
          </a:bodyPr>
          <a:lstStyle/>
          <a:p>
            <a:pPr algn="ctr">
              <a:defRPr/>
            </a:pPr>
            <a:r>
              <a:rPr lang="en-US" sz="4500" b="1" dirty="0">
                <a:ln>
                  <a:solidFill>
                    <a:schemeClr val="tx1"/>
                  </a:solidFill>
                </a:ln>
                <a:solidFill>
                  <a:srgbClr val="FF0000"/>
                </a:solidFill>
                <a:latin typeface="Rockwell Extra Bold" pitchFamily="18" charset="0"/>
              </a:rPr>
              <a:t>Canadian Vibe</a:t>
            </a:r>
          </a:p>
        </p:txBody>
      </p:sp>
      <p:pic>
        <p:nvPicPr>
          <p:cNvPr id="10242" name="Picture 2" descr="http://www1.istockphoto.com/file_thumbview_approve/2527917/2/istockphoto_2527917_love_canada.jpg"/>
          <p:cNvPicPr>
            <a:picLocks noChangeAspect="1" noChangeArrowheads="1"/>
          </p:cNvPicPr>
          <p:nvPr/>
        </p:nvPicPr>
        <p:blipFill>
          <a:blip r:embed="rId2"/>
          <a:srcRect/>
          <a:stretch>
            <a:fillRect/>
          </a:stretch>
        </p:blipFill>
        <p:spPr bwMode="auto">
          <a:xfrm>
            <a:off x="381000" y="4495800"/>
            <a:ext cx="2593975" cy="2006600"/>
          </a:xfrm>
          <a:prstGeom prst="rect">
            <a:avLst/>
          </a:prstGeom>
          <a:noFill/>
          <a:ln w="9525">
            <a:solidFill>
              <a:srgbClr val="FF0000"/>
            </a:solidFill>
            <a:miter lim="800000"/>
            <a:headEnd/>
            <a:tailEnd/>
          </a:ln>
        </p:spPr>
      </p:pic>
      <p:sp>
        <p:nvSpPr>
          <p:cNvPr id="9" name="TextBox 8"/>
          <p:cNvSpPr txBox="1">
            <a:spLocks noChangeArrowheads="1"/>
          </p:cNvSpPr>
          <p:nvPr/>
        </p:nvSpPr>
        <p:spPr bwMode="auto">
          <a:xfrm>
            <a:off x="533400" y="2514600"/>
            <a:ext cx="8153400" cy="1446213"/>
          </a:xfrm>
          <a:prstGeom prst="rect">
            <a:avLst/>
          </a:prstGeom>
          <a:noFill/>
          <a:ln w="9525">
            <a:noFill/>
            <a:miter lim="800000"/>
            <a:headEnd/>
            <a:tailEnd/>
          </a:ln>
        </p:spPr>
        <p:txBody>
          <a:bodyPr>
            <a:spAutoFit/>
          </a:bodyPr>
          <a:lstStyle/>
          <a:p>
            <a:pPr algn="ctr"/>
            <a:r>
              <a:rPr lang="en-US" sz="8800" b="1">
                <a:latin typeface="Freestyle Script"/>
              </a:rPr>
              <a:t>Are you feeling it yet??!!</a:t>
            </a:r>
          </a:p>
        </p:txBody>
      </p:sp>
      <p:pic>
        <p:nvPicPr>
          <p:cNvPr id="10" name="Picture 2" descr="http://www1.istockphoto.com/file_thumbview_approve/2527917/2/istockphoto_2527917_love_canada.jpg"/>
          <p:cNvPicPr>
            <a:picLocks noChangeAspect="1" noChangeArrowheads="1"/>
          </p:cNvPicPr>
          <p:nvPr/>
        </p:nvPicPr>
        <p:blipFill>
          <a:blip r:embed="rId2"/>
          <a:srcRect/>
          <a:stretch>
            <a:fillRect/>
          </a:stretch>
        </p:blipFill>
        <p:spPr bwMode="auto">
          <a:xfrm>
            <a:off x="6172200" y="4495800"/>
            <a:ext cx="2590800" cy="2005013"/>
          </a:xfrm>
          <a:prstGeom prst="rect">
            <a:avLst/>
          </a:prstGeom>
          <a:noFill/>
          <a:ln w="9525">
            <a:solidFill>
              <a:srgbClr val="FF0000"/>
            </a:solidFill>
            <a:miter lim="800000"/>
            <a:headEnd/>
            <a:tailEnd/>
          </a:ln>
        </p:spPr>
      </p:pic>
      <p:pic>
        <p:nvPicPr>
          <p:cNvPr id="11" name="Picture 2" descr="http://www1.istockphoto.com/file_thumbview_approve/2527917/2/istockphoto_2527917_love_canada.jpg"/>
          <p:cNvPicPr>
            <a:picLocks noChangeAspect="1" noChangeArrowheads="1"/>
          </p:cNvPicPr>
          <p:nvPr/>
        </p:nvPicPr>
        <p:blipFill>
          <a:blip r:embed="rId2"/>
          <a:srcRect/>
          <a:stretch>
            <a:fillRect/>
          </a:stretch>
        </p:blipFill>
        <p:spPr bwMode="auto">
          <a:xfrm>
            <a:off x="3276600" y="4495800"/>
            <a:ext cx="2593975" cy="2006600"/>
          </a:xfrm>
          <a:prstGeom prst="rect">
            <a:avLst/>
          </a:prstGeom>
          <a:noFill/>
          <a:ln w="9525">
            <a:solidFill>
              <a:srgbClr val="FF0000"/>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2000"/>
                                        <p:tgtEl>
                                          <p:spTgt spid="6146"/>
                                        </p:tgtEl>
                                      </p:cBhvr>
                                    </p:animEffect>
                                  </p:childTnLst>
                                </p:cTn>
                              </p:par>
                            </p:childTnLst>
                          </p:cTn>
                        </p:par>
                        <p:par>
                          <p:cTn id="8" fill="hold">
                            <p:stCondLst>
                              <p:cond delay="2000"/>
                            </p:stCondLst>
                            <p:childTnLst>
                              <p:par>
                                <p:cTn id="9" presetID="56" presetClass="entr" presetSubtype="0" fill="hold"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500" autoRev="1" fill="hold">
                                          <p:stCondLst>
                                            <p:cond delay="0"/>
                                          </p:stCondLst>
                                        </p:cTn>
                                        <p:tgtEl>
                                          <p:spTgt spid="7"/>
                                        </p:tgtEl>
                                        <p:attrNameLst>
                                          <p:attrName>ppt_w</p:attrName>
                                        </p:attrNameLst>
                                      </p:cBhvr>
                                    </p:anim>
                                    <p:anim by="(#ppt_w*0.50)" calcmode="lin" valueType="num">
                                      <p:cBhvr>
                                        <p:cTn id="12" dur="500" decel="50000" autoRev="1" fill="hold">
                                          <p:stCondLst>
                                            <p:cond delay="0"/>
                                          </p:stCondLst>
                                        </p:cTn>
                                        <p:tgtEl>
                                          <p:spTgt spid="7"/>
                                        </p:tgtEl>
                                        <p:attrNameLst>
                                          <p:attrName>ppt_x</p:attrName>
                                        </p:attrNameLst>
                                      </p:cBhvr>
                                    </p:anim>
                                    <p:anim from="(-#ppt_h/2)" to="(#ppt_y)" calcmode="lin" valueType="num">
                                      <p:cBhvr>
                                        <p:cTn id="13" dur="1000" fill="hold">
                                          <p:stCondLst>
                                            <p:cond delay="0"/>
                                          </p:stCondLst>
                                        </p:cTn>
                                        <p:tgtEl>
                                          <p:spTgt spid="7"/>
                                        </p:tgtEl>
                                        <p:attrNameLst>
                                          <p:attrName>ppt_y</p:attrName>
                                        </p:attrNameLst>
                                      </p:cBhvr>
                                    </p:anim>
                                    <p:animRot by="21600000">
                                      <p:cBhvr>
                                        <p:cTn id="14" dur="1000" fill="hold">
                                          <p:stCondLst>
                                            <p:cond delay="0"/>
                                          </p:stCondLst>
                                        </p:cTn>
                                        <p:tgtEl>
                                          <p:spTgt spid="7"/>
                                        </p:tgtEl>
                                        <p:attrNameLst>
                                          <p:attrName>r</p:attrName>
                                        </p:attrNameLst>
                                      </p:cBhvr>
                                    </p:animRot>
                                  </p:childTnLst>
                                </p:cTn>
                              </p:par>
                            </p:childTnLst>
                          </p:cTn>
                        </p:par>
                        <p:par>
                          <p:cTn id="15" fill="hold">
                            <p:stCondLst>
                              <p:cond delay="4100"/>
                            </p:stCondLst>
                            <p:childTnLst>
                              <p:par>
                                <p:cTn id="16" presetID="15" presetClass="entr" presetSubtype="0" fill="hold" nodeType="afterEffect">
                                  <p:stCondLst>
                                    <p:cond delay="0"/>
                                  </p:stCondLst>
                                  <p:childTnLst>
                                    <p:set>
                                      <p:cBhvr>
                                        <p:cTn id="17" dur="1" fill="hold">
                                          <p:stCondLst>
                                            <p:cond delay="0"/>
                                          </p:stCondLst>
                                        </p:cTn>
                                        <p:tgtEl>
                                          <p:spTgt spid="10242"/>
                                        </p:tgtEl>
                                        <p:attrNameLst>
                                          <p:attrName>style.visibility</p:attrName>
                                        </p:attrNameLst>
                                      </p:cBhvr>
                                      <p:to>
                                        <p:strVal val="visible"/>
                                      </p:to>
                                    </p:set>
                                    <p:anim calcmode="lin" valueType="num">
                                      <p:cBhvr>
                                        <p:cTn id="18" dur="1000" fill="hold"/>
                                        <p:tgtEl>
                                          <p:spTgt spid="10242"/>
                                        </p:tgtEl>
                                        <p:attrNameLst>
                                          <p:attrName>ppt_w</p:attrName>
                                        </p:attrNameLst>
                                      </p:cBhvr>
                                      <p:tavLst>
                                        <p:tav tm="0">
                                          <p:val>
                                            <p:fltVal val="0"/>
                                          </p:val>
                                        </p:tav>
                                        <p:tav tm="100000">
                                          <p:val>
                                            <p:strVal val="#ppt_w"/>
                                          </p:val>
                                        </p:tav>
                                      </p:tavLst>
                                    </p:anim>
                                    <p:anim calcmode="lin" valueType="num">
                                      <p:cBhvr>
                                        <p:cTn id="19" dur="1000" fill="hold"/>
                                        <p:tgtEl>
                                          <p:spTgt spid="10242"/>
                                        </p:tgtEl>
                                        <p:attrNameLst>
                                          <p:attrName>ppt_h</p:attrName>
                                        </p:attrNameLst>
                                      </p:cBhvr>
                                      <p:tavLst>
                                        <p:tav tm="0">
                                          <p:val>
                                            <p:fltVal val="0"/>
                                          </p:val>
                                        </p:tav>
                                        <p:tav tm="100000">
                                          <p:val>
                                            <p:strVal val="#ppt_h"/>
                                          </p:val>
                                        </p:tav>
                                      </p:tavLst>
                                    </p:anim>
                                    <p:anim calcmode="lin" valueType="num">
                                      <p:cBhvr>
                                        <p:cTn id="20" dur="1000" fill="hold"/>
                                        <p:tgtEl>
                                          <p:spTgt spid="10242"/>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10242"/>
                                        </p:tgtEl>
                                        <p:attrNameLst>
                                          <p:attrName>ppt_y</p:attrName>
                                        </p:attrNameLst>
                                      </p:cBhvr>
                                      <p:tavLst>
                                        <p:tav tm="0" fmla="#ppt_y+(sin(-2*pi*(1-$))*-#ppt_x+cos(-2*pi*(1-$))*(1-#ppt_y))*(1-$)">
                                          <p:val>
                                            <p:fltVal val="0"/>
                                          </p:val>
                                        </p:tav>
                                        <p:tav tm="100000">
                                          <p:val>
                                            <p:fltVal val="1"/>
                                          </p:val>
                                        </p:tav>
                                      </p:tavLst>
                                    </p:anim>
                                  </p:childTnLst>
                                </p:cTn>
                              </p:par>
                              <p:par>
                                <p:cTn id="22" presetID="15"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1000" fill="hold"/>
                                        <p:tgtEl>
                                          <p:spTgt spid="10"/>
                                        </p:tgtEl>
                                        <p:attrNameLst>
                                          <p:attrName>ppt_w</p:attrName>
                                        </p:attrNameLst>
                                      </p:cBhvr>
                                      <p:tavLst>
                                        <p:tav tm="0">
                                          <p:val>
                                            <p:fltVal val="0"/>
                                          </p:val>
                                        </p:tav>
                                        <p:tav tm="100000">
                                          <p:val>
                                            <p:strVal val="#ppt_w"/>
                                          </p:val>
                                        </p:tav>
                                      </p:tavLst>
                                    </p:anim>
                                    <p:anim calcmode="lin" valueType="num">
                                      <p:cBhvr>
                                        <p:cTn id="25" dur="1000" fill="hold"/>
                                        <p:tgtEl>
                                          <p:spTgt spid="10"/>
                                        </p:tgtEl>
                                        <p:attrNameLst>
                                          <p:attrName>ppt_h</p:attrName>
                                        </p:attrNameLst>
                                      </p:cBhvr>
                                      <p:tavLst>
                                        <p:tav tm="0">
                                          <p:val>
                                            <p:fltVal val="0"/>
                                          </p:val>
                                        </p:tav>
                                        <p:tav tm="100000">
                                          <p:val>
                                            <p:strVal val="#ppt_h"/>
                                          </p:val>
                                        </p:tav>
                                      </p:tavLst>
                                    </p:anim>
                                    <p:anim calcmode="lin" valueType="num">
                                      <p:cBhvr>
                                        <p:cTn id="26"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10"/>
                                        </p:tgtEl>
                                        <p:attrNameLst>
                                          <p:attrName>ppt_y</p:attrName>
                                        </p:attrNameLst>
                                      </p:cBhvr>
                                      <p:tavLst>
                                        <p:tav tm="0" fmla="#ppt_y+(sin(-2*pi*(1-$))*-#ppt_x+cos(-2*pi*(1-$))*(1-#ppt_y))*(1-$)">
                                          <p:val>
                                            <p:fltVal val="0"/>
                                          </p:val>
                                        </p:tav>
                                        <p:tav tm="100000">
                                          <p:val>
                                            <p:fltVal val="1"/>
                                          </p:val>
                                        </p:tav>
                                      </p:tavLst>
                                    </p:anim>
                                  </p:childTnLst>
                                </p:cTn>
                              </p:par>
                              <p:par>
                                <p:cTn id="28" presetID="15" presetClass="entr" presetSubtype="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1000" fill="hold"/>
                                        <p:tgtEl>
                                          <p:spTgt spid="11"/>
                                        </p:tgtEl>
                                        <p:attrNameLst>
                                          <p:attrName>ppt_w</p:attrName>
                                        </p:attrNameLst>
                                      </p:cBhvr>
                                      <p:tavLst>
                                        <p:tav tm="0">
                                          <p:val>
                                            <p:fltVal val="0"/>
                                          </p:val>
                                        </p:tav>
                                        <p:tav tm="100000">
                                          <p:val>
                                            <p:strVal val="#ppt_w"/>
                                          </p:val>
                                        </p:tav>
                                      </p:tavLst>
                                    </p:anim>
                                    <p:anim calcmode="lin" valueType="num">
                                      <p:cBhvr>
                                        <p:cTn id="31" dur="1000" fill="hold"/>
                                        <p:tgtEl>
                                          <p:spTgt spid="11"/>
                                        </p:tgtEl>
                                        <p:attrNameLst>
                                          <p:attrName>ppt_h</p:attrName>
                                        </p:attrNameLst>
                                      </p:cBhvr>
                                      <p:tavLst>
                                        <p:tav tm="0">
                                          <p:val>
                                            <p:fltVal val="0"/>
                                          </p:val>
                                        </p:tav>
                                        <p:tav tm="100000">
                                          <p:val>
                                            <p:strVal val="#ppt_h"/>
                                          </p:val>
                                        </p:tav>
                                      </p:tavLst>
                                    </p:anim>
                                    <p:anim calcmode="lin" valueType="num">
                                      <p:cBhvr>
                                        <p:cTn id="32"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33"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4" fill="hold">
                      <p:stCondLst>
                        <p:cond delay="indefinite"/>
                      </p:stCondLst>
                      <p:childTnLst>
                        <p:par>
                          <p:cTn id="35" fill="hold">
                            <p:stCondLst>
                              <p:cond delay="0"/>
                            </p:stCondLst>
                            <p:childTnLst>
                              <p:par>
                                <p:cTn id="36" presetID="35" presetClass="entr" presetSubtype="0"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2000"/>
                                        <p:tgtEl>
                                          <p:spTgt spid="9"/>
                                        </p:tgtEl>
                                      </p:cBhvr>
                                    </p:animEffect>
                                    <p:anim calcmode="lin" valueType="num">
                                      <p:cBhvr>
                                        <p:cTn id="39" dur="2000" fill="hold"/>
                                        <p:tgtEl>
                                          <p:spTgt spid="9"/>
                                        </p:tgtEl>
                                        <p:attrNameLst>
                                          <p:attrName>style.rotation</p:attrName>
                                        </p:attrNameLst>
                                      </p:cBhvr>
                                      <p:tavLst>
                                        <p:tav tm="0">
                                          <p:val>
                                            <p:fltVal val="720"/>
                                          </p:val>
                                        </p:tav>
                                        <p:tav tm="100000">
                                          <p:val>
                                            <p:fltVal val="0"/>
                                          </p:val>
                                        </p:tav>
                                      </p:tavLst>
                                    </p:anim>
                                    <p:anim calcmode="lin" valueType="num">
                                      <p:cBhvr>
                                        <p:cTn id="40" dur="2000" fill="hold"/>
                                        <p:tgtEl>
                                          <p:spTgt spid="9"/>
                                        </p:tgtEl>
                                        <p:attrNameLst>
                                          <p:attrName>ppt_h</p:attrName>
                                        </p:attrNameLst>
                                      </p:cBhvr>
                                      <p:tavLst>
                                        <p:tav tm="0">
                                          <p:val>
                                            <p:fltVal val="0"/>
                                          </p:val>
                                        </p:tav>
                                        <p:tav tm="100000">
                                          <p:val>
                                            <p:strVal val="#ppt_h"/>
                                          </p:val>
                                        </p:tav>
                                      </p:tavLst>
                                    </p:anim>
                                    <p:anim calcmode="lin" valueType="num">
                                      <p:cBhvr>
                                        <p:cTn id="41" dur="2000" fill="hold"/>
                                        <p:tgtEl>
                                          <p:spTgt spid="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1"/>
          <p:cNvSpPr txBox="1">
            <a:spLocks noChangeArrowheads="1"/>
          </p:cNvSpPr>
          <p:nvPr/>
        </p:nvSpPr>
        <p:spPr bwMode="auto">
          <a:xfrm>
            <a:off x="304800" y="304800"/>
            <a:ext cx="3884613" cy="400050"/>
          </a:xfrm>
          <a:prstGeom prst="rect">
            <a:avLst/>
          </a:prstGeom>
          <a:noFill/>
          <a:ln w="9525">
            <a:noFill/>
            <a:miter lim="800000"/>
            <a:headEnd/>
            <a:tailEnd/>
          </a:ln>
        </p:spPr>
        <p:txBody>
          <a:bodyPr wrap="none">
            <a:spAutoFit/>
          </a:bodyPr>
          <a:lstStyle/>
          <a:p>
            <a:r>
              <a:rPr lang="en-US" sz="2000">
                <a:latin typeface="Arial Narrow" pitchFamily="34" charset="0"/>
              </a:rPr>
              <a:t>I have a Prime Minister, not a president.</a:t>
            </a:r>
            <a:endParaRPr lang="en-US" sz="2000"/>
          </a:p>
        </p:txBody>
      </p:sp>
      <p:sp>
        <p:nvSpPr>
          <p:cNvPr id="6" name="Rectangle 5"/>
          <p:cNvSpPr/>
          <p:nvPr/>
        </p:nvSpPr>
        <p:spPr>
          <a:xfrm>
            <a:off x="152400" y="152400"/>
            <a:ext cx="8763000" cy="647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228600" y="228600"/>
            <a:ext cx="8763000" cy="6477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TextBox 4"/>
          <p:cNvSpPr txBox="1">
            <a:spLocks noChangeArrowheads="1"/>
          </p:cNvSpPr>
          <p:nvPr/>
        </p:nvSpPr>
        <p:spPr bwMode="auto">
          <a:xfrm>
            <a:off x="914400" y="685800"/>
            <a:ext cx="7239000" cy="784830"/>
          </a:xfrm>
          <a:prstGeom prst="rect">
            <a:avLst/>
          </a:prstGeom>
          <a:noFill/>
          <a:ln w="9525">
            <a:noFill/>
            <a:miter lim="800000"/>
            <a:headEnd/>
            <a:tailEnd/>
          </a:ln>
        </p:spPr>
        <p:txBody>
          <a:bodyPr>
            <a:spAutoFit/>
          </a:bodyPr>
          <a:lstStyle/>
          <a:p>
            <a:pPr algn="ctr">
              <a:defRPr/>
            </a:pPr>
            <a:r>
              <a:rPr lang="en-US" sz="4500" b="1" dirty="0">
                <a:ln>
                  <a:solidFill>
                    <a:schemeClr val="tx1"/>
                  </a:solidFill>
                </a:ln>
                <a:solidFill>
                  <a:srgbClr val="FF0000"/>
                </a:solidFill>
                <a:latin typeface="Rockwell Extra Bold" pitchFamily="18" charset="0"/>
              </a:rPr>
              <a:t>Government</a:t>
            </a:r>
          </a:p>
        </p:txBody>
      </p:sp>
      <p:pic>
        <p:nvPicPr>
          <p:cNvPr id="9218" name="Picture 2" descr="http://www.tomalberts.com/galleries/horseshoe_tournament/pics/canadian_parliament_building.jpg"/>
          <p:cNvPicPr>
            <a:picLocks noChangeAspect="1" noChangeArrowheads="1"/>
          </p:cNvPicPr>
          <p:nvPr/>
        </p:nvPicPr>
        <p:blipFill>
          <a:blip r:embed="rId2"/>
          <a:srcRect/>
          <a:stretch>
            <a:fillRect/>
          </a:stretch>
        </p:blipFill>
        <p:spPr bwMode="auto">
          <a:xfrm>
            <a:off x="3276600" y="4495800"/>
            <a:ext cx="2667000" cy="2000250"/>
          </a:xfrm>
          <a:prstGeom prst="rect">
            <a:avLst/>
          </a:prstGeom>
          <a:noFill/>
          <a:ln w="9525">
            <a:solidFill>
              <a:schemeClr val="tx1"/>
            </a:solidFill>
            <a:miter lim="800000"/>
            <a:headEnd/>
            <a:tailEnd/>
          </a:ln>
        </p:spPr>
      </p:pic>
      <p:sp>
        <p:nvSpPr>
          <p:cNvPr id="8" name="TextBox 7"/>
          <p:cNvSpPr txBox="1">
            <a:spLocks noChangeArrowheads="1"/>
          </p:cNvSpPr>
          <p:nvPr/>
        </p:nvSpPr>
        <p:spPr bwMode="auto">
          <a:xfrm>
            <a:off x="2438400" y="1371600"/>
            <a:ext cx="4191000" cy="400050"/>
          </a:xfrm>
          <a:prstGeom prst="rect">
            <a:avLst/>
          </a:prstGeom>
          <a:noFill/>
          <a:ln w="9525">
            <a:noFill/>
            <a:miter lim="800000"/>
            <a:headEnd/>
            <a:tailEnd/>
          </a:ln>
        </p:spPr>
        <p:txBody>
          <a:bodyPr>
            <a:spAutoFit/>
          </a:bodyPr>
          <a:lstStyle/>
          <a:p>
            <a:pPr algn="ctr"/>
            <a:r>
              <a:rPr lang="en-US" sz="2000" b="1"/>
              <a:t>Federal Government</a:t>
            </a:r>
          </a:p>
        </p:txBody>
      </p:sp>
      <p:sp>
        <p:nvSpPr>
          <p:cNvPr id="9" name="TextBox 8"/>
          <p:cNvSpPr txBox="1">
            <a:spLocks noChangeArrowheads="1"/>
          </p:cNvSpPr>
          <p:nvPr/>
        </p:nvSpPr>
        <p:spPr bwMode="auto">
          <a:xfrm>
            <a:off x="838200" y="2133600"/>
            <a:ext cx="1600200" cy="369888"/>
          </a:xfrm>
          <a:prstGeom prst="rect">
            <a:avLst/>
          </a:prstGeom>
          <a:noFill/>
          <a:ln w="9525">
            <a:noFill/>
            <a:miter lim="800000"/>
            <a:headEnd/>
            <a:tailEnd/>
          </a:ln>
        </p:spPr>
        <p:txBody>
          <a:bodyPr>
            <a:spAutoFit/>
          </a:bodyPr>
          <a:lstStyle/>
          <a:p>
            <a:pPr algn="ctr"/>
            <a:r>
              <a:rPr lang="en-US" b="1"/>
              <a:t>Executive </a:t>
            </a:r>
          </a:p>
        </p:txBody>
      </p:sp>
      <p:sp>
        <p:nvSpPr>
          <p:cNvPr id="10" name="TextBox 9"/>
          <p:cNvSpPr txBox="1">
            <a:spLocks noChangeArrowheads="1"/>
          </p:cNvSpPr>
          <p:nvPr/>
        </p:nvSpPr>
        <p:spPr bwMode="auto">
          <a:xfrm>
            <a:off x="3733800" y="2133600"/>
            <a:ext cx="1600200" cy="369888"/>
          </a:xfrm>
          <a:prstGeom prst="rect">
            <a:avLst/>
          </a:prstGeom>
          <a:noFill/>
          <a:ln w="9525">
            <a:noFill/>
            <a:miter lim="800000"/>
            <a:headEnd/>
            <a:tailEnd/>
          </a:ln>
        </p:spPr>
        <p:txBody>
          <a:bodyPr>
            <a:spAutoFit/>
          </a:bodyPr>
          <a:lstStyle/>
          <a:p>
            <a:pPr algn="ctr"/>
            <a:r>
              <a:rPr lang="en-US" b="1"/>
              <a:t>Legislative</a:t>
            </a:r>
            <a:r>
              <a:rPr lang="en-US"/>
              <a:t> </a:t>
            </a:r>
          </a:p>
        </p:txBody>
      </p:sp>
      <p:sp>
        <p:nvSpPr>
          <p:cNvPr id="11" name="TextBox 10"/>
          <p:cNvSpPr txBox="1">
            <a:spLocks noChangeArrowheads="1"/>
          </p:cNvSpPr>
          <p:nvPr/>
        </p:nvSpPr>
        <p:spPr bwMode="auto">
          <a:xfrm>
            <a:off x="6400800" y="2133600"/>
            <a:ext cx="1600200" cy="369888"/>
          </a:xfrm>
          <a:prstGeom prst="rect">
            <a:avLst/>
          </a:prstGeom>
          <a:noFill/>
          <a:ln w="9525">
            <a:noFill/>
            <a:miter lim="800000"/>
            <a:headEnd/>
            <a:tailEnd/>
          </a:ln>
        </p:spPr>
        <p:txBody>
          <a:bodyPr>
            <a:spAutoFit/>
          </a:bodyPr>
          <a:lstStyle/>
          <a:p>
            <a:pPr algn="ctr"/>
            <a:r>
              <a:rPr lang="en-US" b="1"/>
              <a:t>Judicial</a:t>
            </a:r>
          </a:p>
        </p:txBody>
      </p:sp>
      <p:cxnSp>
        <p:nvCxnSpPr>
          <p:cNvPr id="13" name="Straight Connector 12"/>
          <p:cNvCxnSpPr/>
          <p:nvPr/>
        </p:nvCxnSpPr>
        <p:spPr>
          <a:xfrm rot="5400000">
            <a:off x="4344194" y="1904206"/>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676400" y="1905000"/>
            <a:ext cx="5562600" cy="1588"/>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1595437" y="1985963"/>
            <a:ext cx="163513" cy="1588"/>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7158037" y="1985963"/>
            <a:ext cx="163513" cy="1588"/>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22" name="TextBox 21"/>
          <p:cNvSpPr txBox="1">
            <a:spLocks noChangeArrowheads="1"/>
          </p:cNvSpPr>
          <p:nvPr/>
        </p:nvSpPr>
        <p:spPr bwMode="auto">
          <a:xfrm>
            <a:off x="533400" y="2514600"/>
            <a:ext cx="2286000" cy="1477963"/>
          </a:xfrm>
          <a:prstGeom prst="rect">
            <a:avLst/>
          </a:prstGeom>
          <a:noFill/>
          <a:ln w="9525">
            <a:noFill/>
            <a:miter lim="800000"/>
            <a:headEnd/>
            <a:tailEnd/>
          </a:ln>
        </p:spPr>
        <p:txBody>
          <a:bodyPr>
            <a:spAutoFit/>
          </a:bodyPr>
          <a:lstStyle/>
          <a:p>
            <a:pPr>
              <a:buFont typeface="Arial" charset="0"/>
              <a:buChar char="•"/>
            </a:pPr>
            <a:r>
              <a:rPr lang="en-US"/>
              <a:t>Queen </a:t>
            </a:r>
          </a:p>
          <a:p>
            <a:r>
              <a:rPr lang="en-US"/>
              <a:t>(Governor General)</a:t>
            </a:r>
          </a:p>
          <a:p>
            <a:pPr>
              <a:buFont typeface="Arial" charset="0"/>
              <a:buChar char="•"/>
            </a:pPr>
            <a:r>
              <a:rPr lang="en-US"/>
              <a:t>Prime Minister</a:t>
            </a:r>
          </a:p>
          <a:p>
            <a:pPr>
              <a:buFont typeface="Arial" charset="0"/>
              <a:buChar char="•"/>
            </a:pPr>
            <a:r>
              <a:rPr lang="en-US"/>
              <a:t>Cabinet</a:t>
            </a:r>
          </a:p>
          <a:p>
            <a:pPr>
              <a:buFont typeface="Arial" charset="0"/>
              <a:buChar char="•"/>
            </a:pPr>
            <a:r>
              <a:rPr lang="en-US"/>
              <a:t>Civil Service</a:t>
            </a:r>
          </a:p>
        </p:txBody>
      </p:sp>
      <p:sp>
        <p:nvSpPr>
          <p:cNvPr id="23" name="TextBox 22"/>
          <p:cNvSpPr txBox="1">
            <a:spLocks noChangeArrowheads="1"/>
          </p:cNvSpPr>
          <p:nvPr/>
        </p:nvSpPr>
        <p:spPr bwMode="auto">
          <a:xfrm>
            <a:off x="3276600" y="2514600"/>
            <a:ext cx="2667000" cy="646113"/>
          </a:xfrm>
          <a:prstGeom prst="rect">
            <a:avLst/>
          </a:prstGeom>
          <a:noFill/>
          <a:ln w="9525">
            <a:noFill/>
            <a:miter lim="800000"/>
            <a:headEnd/>
            <a:tailEnd/>
          </a:ln>
        </p:spPr>
        <p:txBody>
          <a:bodyPr>
            <a:spAutoFit/>
          </a:bodyPr>
          <a:lstStyle/>
          <a:p>
            <a:pPr>
              <a:buFont typeface="Arial" charset="0"/>
              <a:buChar char="•"/>
            </a:pPr>
            <a:r>
              <a:rPr lang="en-US"/>
              <a:t>House of Commons</a:t>
            </a:r>
          </a:p>
          <a:p>
            <a:pPr>
              <a:buFont typeface="Arial" charset="0"/>
              <a:buChar char="•"/>
            </a:pPr>
            <a:r>
              <a:rPr lang="en-US"/>
              <a:t>Senate</a:t>
            </a:r>
          </a:p>
        </p:txBody>
      </p:sp>
      <p:sp>
        <p:nvSpPr>
          <p:cNvPr id="24" name="TextBox 23"/>
          <p:cNvSpPr txBox="1">
            <a:spLocks noChangeArrowheads="1"/>
          </p:cNvSpPr>
          <p:nvPr/>
        </p:nvSpPr>
        <p:spPr bwMode="auto">
          <a:xfrm>
            <a:off x="6248400" y="2514600"/>
            <a:ext cx="2438400" cy="1200150"/>
          </a:xfrm>
          <a:prstGeom prst="rect">
            <a:avLst/>
          </a:prstGeom>
          <a:noFill/>
          <a:ln w="9525">
            <a:noFill/>
            <a:miter lim="800000"/>
            <a:headEnd/>
            <a:tailEnd/>
          </a:ln>
        </p:spPr>
        <p:txBody>
          <a:bodyPr>
            <a:spAutoFit/>
          </a:bodyPr>
          <a:lstStyle/>
          <a:p>
            <a:pPr>
              <a:buFont typeface="Arial" charset="0"/>
              <a:buChar char="•"/>
            </a:pPr>
            <a:r>
              <a:rPr lang="en-US"/>
              <a:t>Independent of Parliament</a:t>
            </a:r>
          </a:p>
          <a:p>
            <a:pPr>
              <a:buFont typeface="Arial" charset="0"/>
              <a:buChar char="•"/>
            </a:pPr>
            <a:r>
              <a:rPr lang="en-US"/>
              <a:t>Highest Body is Supreme Court</a:t>
            </a:r>
          </a:p>
        </p:txBody>
      </p:sp>
      <p:sp>
        <p:nvSpPr>
          <p:cNvPr id="25" name="Cloud 24"/>
          <p:cNvSpPr/>
          <p:nvPr/>
        </p:nvSpPr>
        <p:spPr>
          <a:xfrm>
            <a:off x="533400" y="4038600"/>
            <a:ext cx="2133600" cy="1219200"/>
          </a:xfrm>
          <a:prstGeom prst="cloud">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TextBox 25"/>
          <p:cNvSpPr txBox="1">
            <a:spLocks noChangeArrowheads="1"/>
          </p:cNvSpPr>
          <p:nvPr/>
        </p:nvSpPr>
        <p:spPr bwMode="auto">
          <a:xfrm>
            <a:off x="762000" y="4267200"/>
            <a:ext cx="1676400" cy="708025"/>
          </a:xfrm>
          <a:prstGeom prst="rect">
            <a:avLst/>
          </a:prstGeom>
          <a:noFill/>
          <a:ln w="9525">
            <a:noFill/>
            <a:miter lim="800000"/>
            <a:headEnd/>
            <a:tailEnd/>
          </a:ln>
        </p:spPr>
        <p:txBody>
          <a:bodyPr>
            <a:spAutoFit/>
          </a:bodyPr>
          <a:lstStyle/>
          <a:p>
            <a:pPr algn="ctr"/>
            <a:r>
              <a:rPr lang="en-US" sz="2000"/>
              <a:t>Enforces the Law</a:t>
            </a:r>
          </a:p>
        </p:txBody>
      </p:sp>
      <p:sp>
        <p:nvSpPr>
          <p:cNvPr id="27" name="Cloud 26"/>
          <p:cNvSpPr/>
          <p:nvPr/>
        </p:nvSpPr>
        <p:spPr>
          <a:xfrm>
            <a:off x="3505200" y="3124200"/>
            <a:ext cx="2133600" cy="1219200"/>
          </a:xfrm>
          <a:prstGeom prst="cloud">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Cloud 27"/>
          <p:cNvSpPr/>
          <p:nvPr/>
        </p:nvSpPr>
        <p:spPr>
          <a:xfrm>
            <a:off x="6248400" y="3733800"/>
            <a:ext cx="2133600" cy="1219200"/>
          </a:xfrm>
          <a:prstGeom prst="cloud">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TextBox 28"/>
          <p:cNvSpPr txBox="1">
            <a:spLocks noChangeArrowheads="1"/>
          </p:cNvSpPr>
          <p:nvPr/>
        </p:nvSpPr>
        <p:spPr bwMode="auto">
          <a:xfrm>
            <a:off x="3733800" y="3352800"/>
            <a:ext cx="1676400" cy="708025"/>
          </a:xfrm>
          <a:prstGeom prst="rect">
            <a:avLst/>
          </a:prstGeom>
          <a:noFill/>
          <a:ln w="9525">
            <a:noFill/>
            <a:miter lim="800000"/>
            <a:headEnd/>
            <a:tailEnd/>
          </a:ln>
        </p:spPr>
        <p:txBody>
          <a:bodyPr>
            <a:spAutoFit/>
          </a:bodyPr>
          <a:lstStyle/>
          <a:p>
            <a:pPr algn="ctr"/>
            <a:r>
              <a:rPr lang="en-US" sz="2000"/>
              <a:t>Makes the Law</a:t>
            </a:r>
          </a:p>
        </p:txBody>
      </p:sp>
      <p:sp>
        <p:nvSpPr>
          <p:cNvPr id="30" name="TextBox 29"/>
          <p:cNvSpPr txBox="1">
            <a:spLocks noChangeArrowheads="1"/>
          </p:cNvSpPr>
          <p:nvPr/>
        </p:nvSpPr>
        <p:spPr bwMode="auto">
          <a:xfrm>
            <a:off x="6477000" y="3962400"/>
            <a:ext cx="1676400" cy="708025"/>
          </a:xfrm>
          <a:prstGeom prst="rect">
            <a:avLst/>
          </a:prstGeom>
          <a:noFill/>
          <a:ln w="9525">
            <a:noFill/>
            <a:miter lim="800000"/>
            <a:headEnd/>
            <a:tailEnd/>
          </a:ln>
        </p:spPr>
        <p:txBody>
          <a:bodyPr>
            <a:spAutoFit/>
          </a:bodyPr>
          <a:lstStyle/>
          <a:p>
            <a:pPr algn="ctr"/>
            <a:r>
              <a:rPr lang="en-US" sz="2000"/>
              <a:t>Interprets the Law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2000"/>
                                        <p:tgtEl>
                                          <p:spTgt spid="7170"/>
                                        </p:tgtEl>
                                      </p:cBhvr>
                                    </p:animEffect>
                                  </p:childTnLst>
                                </p:cTn>
                              </p:par>
                            </p:childTnLst>
                          </p:cTn>
                        </p:par>
                        <p:par>
                          <p:cTn id="8" fill="hold">
                            <p:stCondLst>
                              <p:cond delay="2000"/>
                            </p:stCondLst>
                            <p:childTnLst>
                              <p:par>
                                <p:cTn id="9" presetID="56" presetClass="entr" presetSubtype="0" fill="hold"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by="(-#ppt_w*2)" calcmode="lin" valueType="num">
                                      <p:cBhvr rctx="PPT">
                                        <p:cTn id="11" dur="500" autoRev="1" fill="hold">
                                          <p:stCondLst>
                                            <p:cond delay="0"/>
                                          </p:stCondLst>
                                        </p:cTn>
                                        <p:tgtEl>
                                          <p:spTgt spid="5"/>
                                        </p:tgtEl>
                                        <p:attrNameLst>
                                          <p:attrName>ppt_w</p:attrName>
                                        </p:attrNameLst>
                                      </p:cBhvr>
                                    </p:anim>
                                    <p:anim by="(#ppt_w*0.50)" calcmode="lin" valueType="num">
                                      <p:cBhvr>
                                        <p:cTn id="12" dur="500" decel="50000" autoRev="1" fill="hold">
                                          <p:stCondLst>
                                            <p:cond delay="0"/>
                                          </p:stCondLst>
                                        </p:cTn>
                                        <p:tgtEl>
                                          <p:spTgt spid="5"/>
                                        </p:tgtEl>
                                        <p:attrNameLst>
                                          <p:attrName>ppt_x</p:attrName>
                                        </p:attrNameLst>
                                      </p:cBhvr>
                                    </p:anim>
                                    <p:anim from="(-#ppt_h/2)" to="(#ppt_y)" calcmode="lin" valueType="num">
                                      <p:cBhvr>
                                        <p:cTn id="13" dur="1000" fill="hold">
                                          <p:stCondLst>
                                            <p:cond delay="0"/>
                                          </p:stCondLst>
                                        </p:cTn>
                                        <p:tgtEl>
                                          <p:spTgt spid="5"/>
                                        </p:tgtEl>
                                        <p:attrNameLst>
                                          <p:attrName>ppt_y</p:attrName>
                                        </p:attrNameLst>
                                      </p:cBhvr>
                                    </p:anim>
                                    <p:animRot by="21600000">
                                      <p:cBhvr>
                                        <p:cTn id="14" dur="1000" fill="hold">
                                          <p:stCondLst>
                                            <p:cond delay="0"/>
                                          </p:stCondLst>
                                        </p:cTn>
                                        <p:tgtEl>
                                          <p:spTgt spid="5"/>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2000"/>
                                        <p:tgtEl>
                                          <p:spTgt spid="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2000"/>
                                        <p:tgtEl>
                                          <p:spTgt spid="16"/>
                                        </p:tgtEl>
                                      </p:cBhvr>
                                    </p:animEffect>
                                  </p:childTnLst>
                                </p:cTn>
                              </p:par>
                              <p:par>
                                <p:cTn id="24" presetID="10" presetClass="entr" presetSubtype="0"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2000"/>
                                        <p:tgtEl>
                                          <p:spTgt spid="13"/>
                                        </p:tgtEl>
                                      </p:cBhvr>
                                    </p:animEffect>
                                  </p:childTnLst>
                                </p:cTn>
                              </p:par>
                              <p:par>
                                <p:cTn id="27" presetID="10"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000"/>
                                        <p:tgtEl>
                                          <p:spTgt spid="18"/>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20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0" presetClass="entr" presetSubtype="0" fill="hold" grpId="1" nodeType="clickEffect">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1"/>
                                          </p:val>
                                        </p:tav>
                                        <p:tav tm="100000">
                                          <p:val>
                                            <p:strVal val="#ppt_x"/>
                                          </p:val>
                                        </p:tav>
                                      </p:tavLst>
                                    </p:anim>
                                    <p:anim calcmode="lin" valueType="num">
                                      <p:cBhvr>
                                        <p:cTn id="39" dur="1000" fill="hold"/>
                                        <p:tgtEl>
                                          <p:spTgt spid="9"/>
                                        </p:tgtEl>
                                        <p:attrNameLst>
                                          <p:attrName>ppt_y</p:attrName>
                                        </p:attrNameLst>
                                      </p:cBhvr>
                                      <p:tavLst>
                                        <p:tav tm="0">
                                          <p:val>
                                            <p:strVal val="#ppt_y"/>
                                          </p:val>
                                        </p:tav>
                                        <p:tav tm="100000">
                                          <p:val>
                                            <p:strVal val="#ppt_y"/>
                                          </p:val>
                                        </p:tav>
                                      </p:tavLst>
                                    </p:anim>
                                  </p:childTnLst>
                                </p:cTn>
                              </p:par>
                            </p:childTnLst>
                          </p:cTn>
                        </p:par>
                        <p:par>
                          <p:cTn id="40" fill="hold">
                            <p:stCondLst>
                              <p:cond delay="18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0" presetClass="entr" presetSubtype="0" fill="hold" grpId="0" nodeType="clickEffect">
                                  <p:stCondLst>
                                    <p:cond delay="0"/>
                                  </p:stCondLst>
                                  <p:iterate type="lt">
                                    <p:tmPct val="10000"/>
                                  </p:iterate>
                                  <p:childTnLst>
                                    <p:set>
                                      <p:cBhvr>
                                        <p:cTn id="49" dur="1" fill="hold">
                                          <p:stCondLst>
                                            <p:cond delay="0"/>
                                          </p:stCondLst>
                                        </p:cTn>
                                        <p:tgtEl>
                                          <p:spTgt spid="10"/>
                                        </p:tgtEl>
                                        <p:attrNameLst>
                                          <p:attrName>style.visibility</p:attrName>
                                        </p:attrNameLst>
                                      </p:cBhvr>
                                      <p:to>
                                        <p:strVal val="visible"/>
                                      </p:to>
                                    </p:set>
                                    <p:animEffect transition="in" filter="fade">
                                      <p:cBhvr>
                                        <p:cTn id="50" dur="1000"/>
                                        <p:tgtEl>
                                          <p:spTgt spid="10"/>
                                        </p:tgtEl>
                                      </p:cBhvr>
                                    </p:animEffect>
                                    <p:anim calcmode="lin" valueType="num">
                                      <p:cBhvr>
                                        <p:cTn id="51" dur="1000" fill="hold"/>
                                        <p:tgtEl>
                                          <p:spTgt spid="10"/>
                                        </p:tgtEl>
                                        <p:attrNameLst>
                                          <p:attrName>ppt_x</p:attrName>
                                        </p:attrNameLst>
                                      </p:cBhvr>
                                      <p:tavLst>
                                        <p:tav tm="0">
                                          <p:val>
                                            <p:strVal val="#ppt_x-.1"/>
                                          </p:val>
                                        </p:tav>
                                        <p:tav tm="100000">
                                          <p:val>
                                            <p:strVal val="#ppt_x"/>
                                          </p:val>
                                        </p:tav>
                                      </p:tavLst>
                                    </p:anim>
                                    <p:anim calcmode="lin" valueType="num">
                                      <p:cBhvr>
                                        <p:cTn id="52" dur="1000" fill="hold"/>
                                        <p:tgtEl>
                                          <p:spTgt spid="10"/>
                                        </p:tgtEl>
                                        <p:attrNameLst>
                                          <p:attrName>ppt_y</p:attrName>
                                        </p:attrNameLst>
                                      </p:cBhvr>
                                      <p:tavLst>
                                        <p:tav tm="0">
                                          <p:val>
                                            <p:strVal val="#ppt_y"/>
                                          </p:val>
                                        </p:tav>
                                        <p:tav tm="100000">
                                          <p:val>
                                            <p:strVal val="#ppt_y"/>
                                          </p:val>
                                        </p:tav>
                                      </p:tavLst>
                                    </p:anim>
                                  </p:childTnLst>
                                </p:cTn>
                              </p:par>
                            </p:childTnLst>
                          </p:cTn>
                        </p:par>
                        <p:par>
                          <p:cTn id="53" fill="hold">
                            <p:stCondLst>
                              <p:cond delay="2000"/>
                            </p:stCondLst>
                            <p:childTnLst>
                              <p:par>
                                <p:cTn id="54" presetID="42"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0"/>
                                        <p:tgtEl>
                                          <p:spTgt spid="23"/>
                                        </p:tgtEl>
                                      </p:cBhvr>
                                    </p:animEffect>
                                    <p:anim calcmode="lin" valueType="num">
                                      <p:cBhvr>
                                        <p:cTn id="57" dur="1000" fill="hold"/>
                                        <p:tgtEl>
                                          <p:spTgt spid="23"/>
                                        </p:tgtEl>
                                        <p:attrNameLst>
                                          <p:attrName>ppt_x</p:attrName>
                                        </p:attrNameLst>
                                      </p:cBhvr>
                                      <p:tavLst>
                                        <p:tav tm="0">
                                          <p:val>
                                            <p:strVal val="#ppt_x"/>
                                          </p:val>
                                        </p:tav>
                                        <p:tav tm="100000">
                                          <p:val>
                                            <p:strVal val="#ppt_x"/>
                                          </p:val>
                                        </p:tav>
                                      </p:tavLst>
                                    </p:anim>
                                    <p:anim calcmode="lin" valueType="num">
                                      <p:cBhvr>
                                        <p:cTn id="5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0" presetClass="entr" presetSubtype="0" fill="hold" grpId="0" nodeType="clickEffect">
                                  <p:stCondLst>
                                    <p:cond delay="0"/>
                                  </p:stCondLst>
                                  <p:iterate type="lt">
                                    <p:tmPct val="10000"/>
                                  </p:iterate>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anim calcmode="lin" valueType="num">
                                      <p:cBhvr>
                                        <p:cTn id="64" dur="1000" fill="hold"/>
                                        <p:tgtEl>
                                          <p:spTgt spid="11"/>
                                        </p:tgtEl>
                                        <p:attrNameLst>
                                          <p:attrName>ppt_x</p:attrName>
                                        </p:attrNameLst>
                                      </p:cBhvr>
                                      <p:tavLst>
                                        <p:tav tm="0">
                                          <p:val>
                                            <p:strVal val="#ppt_x-.1"/>
                                          </p:val>
                                        </p:tav>
                                        <p:tav tm="100000">
                                          <p:val>
                                            <p:strVal val="#ppt_x"/>
                                          </p:val>
                                        </p:tav>
                                      </p:tavLst>
                                    </p:anim>
                                    <p:anim calcmode="lin" valueType="num">
                                      <p:cBhvr>
                                        <p:cTn id="65" dur="1000" fill="hold"/>
                                        <p:tgtEl>
                                          <p:spTgt spid="11"/>
                                        </p:tgtEl>
                                        <p:attrNameLst>
                                          <p:attrName>ppt_y</p:attrName>
                                        </p:attrNameLst>
                                      </p:cBhvr>
                                      <p:tavLst>
                                        <p:tav tm="0">
                                          <p:val>
                                            <p:strVal val="#ppt_y"/>
                                          </p:val>
                                        </p:tav>
                                        <p:tav tm="100000">
                                          <p:val>
                                            <p:strVal val="#ppt_y"/>
                                          </p:val>
                                        </p:tav>
                                      </p:tavLst>
                                    </p:anim>
                                  </p:childTnLst>
                                </p:cTn>
                              </p:par>
                            </p:childTnLst>
                          </p:cTn>
                        </p:par>
                        <p:par>
                          <p:cTn id="66" fill="hold">
                            <p:stCondLst>
                              <p:cond delay="1700"/>
                            </p:stCondLst>
                            <p:childTnLst>
                              <p:par>
                                <p:cTn id="67" presetID="42" presetClass="entr" presetSubtype="0" fill="hold" grpId="0" nodeType="after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1000"/>
                                        <p:tgtEl>
                                          <p:spTgt spid="24"/>
                                        </p:tgtEl>
                                      </p:cBhvr>
                                    </p:animEffect>
                                    <p:anim calcmode="lin" valueType="num">
                                      <p:cBhvr>
                                        <p:cTn id="70" dur="1000" fill="hold"/>
                                        <p:tgtEl>
                                          <p:spTgt spid="24"/>
                                        </p:tgtEl>
                                        <p:attrNameLst>
                                          <p:attrName>ppt_x</p:attrName>
                                        </p:attrNameLst>
                                      </p:cBhvr>
                                      <p:tavLst>
                                        <p:tav tm="0">
                                          <p:val>
                                            <p:strVal val="#ppt_x"/>
                                          </p:val>
                                        </p:tav>
                                        <p:tav tm="100000">
                                          <p:val>
                                            <p:strVal val="#ppt_x"/>
                                          </p:val>
                                        </p:tav>
                                      </p:tavLst>
                                    </p:anim>
                                    <p:anim calcmode="lin" valueType="num">
                                      <p:cBhvr>
                                        <p:cTn id="7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9" presetClass="entr" presetSubtype="0" decel="100000" fill="hold" grpId="0" nodeType="click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p:cTn id="76" dur="500" fill="hold"/>
                                        <p:tgtEl>
                                          <p:spTgt spid="25"/>
                                        </p:tgtEl>
                                        <p:attrNameLst>
                                          <p:attrName>ppt_w</p:attrName>
                                        </p:attrNameLst>
                                      </p:cBhvr>
                                      <p:tavLst>
                                        <p:tav tm="0">
                                          <p:val>
                                            <p:fltVal val="0"/>
                                          </p:val>
                                        </p:tav>
                                        <p:tav tm="100000">
                                          <p:val>
                                            <p:strVal val="#ppt_w"/>
                                          </p:val>
                                        </p:tav>
                                      </p:tavLst>
                                    </p:anim>
                                    <p:anim calcmode="lin" valueType="num">
                                      <p:cBhvr>
                                        <p:cTn id="77" dur="500" fill="hold"/>
                                        <p:tgtEl>
                                          <p:spTgt spid="25"/>
                                        </p:tgtEl>
                                        <p:attrNameLst>
                                          <p:attrName>ppt_h</p:attrName>
                                        </p:attrNameLst>
                                      </p:cBhvr>
                                      <p:tavLst>
                                        <p:tav tm="0">
                                          <p:val>
                                            <p:fltVal val="0"/>
                                          </p:val>
                                        </p:tav>
                                        <p:tav tm="100000">
                                          <p:val>
                                            <p:strVal val="#ppt_h"/>
                                          </p:val>
                                        </p:tav>
                                      </p:tavLst>
                                    </p:anim>
                                    <p:anim calcmode="lin" valueType="num">
                                      <p:cBhvr>
                                        <p:cTn id="78" dur="500" fill="hold"/>
                                        <p:tgtEl>
                                          <p:spTgt spid="25"/>
                                        </p:tgtEl>
                                        <p:attrNameLst>
                                          <p:attrName>style.rotation</p:attrName>
                                        </p:attrNameLst>
                                      </p:cBhvr>
                                      <p:tavLst>
                                        <p:tav tm="0">
                                          <p:val>
                                            <p:fltVal val="360"/>
                                          </p:val>
                                        </p:tav>
                                        <p:tav tm="100000">
                                          <p:val>
                                            <p:fltVal val="0"/>
                                          </p:val>
                                        </p:tav>
                                      </p:tavLst>
                                    </p:anim>
                                    <p:animEffect transition="in" filter="fade">
                                      <p:cBhvr>
                                        <p:cTn id="79" dur="500"/>
                                        <p:tgtEl>
                                          <p:spTgt spid="25"/>
                                        </p:tgtEl>
                                      </p:cBhvr>
                                    </p:animEffect>
                                  </p:childTnLst>
                                </p:cTn>
                              </p:par>
                              <p:par>
                                <p:cTn id="80" presetID="49" presetClass="entr" presetSubtype="0" decel="100000" fill="hold" grpId="0" nodeType="with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p:cTn id="82" dur="500" fill="hold"/>
                                        <p:tgtEl>
                                          <p:spTgt spid="26"/>
                                        </p:tgtEl>
                                        <p:attrNameLst>
                                          <p:attrName>ppt_w</p:attrName>
                                        </p:attrNameLst>
                                      </p:cBhvr>
                                      <p:tavLst>
                                        <p:tav tm="0">
                                          <p:val>
                                            <p:fltVal val="0"/>
                                          </p:val>
                                        </p:tav>
                                        <p:tav tm="100000">
                                          <p:val>
                                            <p:strVal val="#ppt_w"/>
                                          </p:val>
                                        </p:tav>
                                      </p:tavLst>
                                    </p:anim>
                                    <p:anim calcmode="lin" valueType="num">
                                      <p:cBhvr>
                                        <p:cTn id="83" dur="500" fill="hold"/>
                                        <p:tgtEl>
                                          <p:spTgt spid="26"/>
                                        </p:tgtEl>
                                        <p:attrNameLst>
                                          <p:attrName>ppt_h</p:attrName>
                                        </p:attrNameLst>
                                      </p:cBhvr>
                                      <p:tavLst>
                                        <p:tav tm="0">
                                          <p:val>
                                            <p:fltVal val="0"/>
                                          </p:val>
                                        </p:tav>
                                        <p:tav tm="100000">
                                          <p:val>
                                            <p:strVal val="#ppt_h"/>
                                          </p:val>
                                        </p:tav>
                                      </p:tavLst>
                                    </p:anim>
                                    <p:anim calcmode="lin" valueType="num">
                                      <p:cBhvr>
                                        <p:cTn id="84" dur="500" fill="hold"/>
                                        <p:tgtEl>
                                          <p:spTgt spid="26"/>
                                        </p:tgtEl>
                                        <p:attrNameLst>
                                          <p:attrName>style.rotation</p:attrName>
                                        </p:attrNameLst>
                                      </p:cBhvr>
                                      <p:tavLst>
                                        <p:tav tm="0">
                                          <p:val>
                                            <p:fltVal val="360"/>
                                          </p:val>
                                        </p:tav>
                                        <p:tav tm="100000">
                                          <p:val>
                                            <p:fltVal val="0"/>
                                          </p:val>
                                        </p:tav>
                                      </p:tavLst>
                                    </p:anim>
                                    <p:animEffect transition="in" filter="fade">
                                      <p:cBhvr>
                                        <p:cTn id="85" dur="500"/>
                                        <p:tgtEl>
                                          <p:spTgt spid="26"/>
                                        </p:tgtEl>
                                      </p:cBhvr>
                                    </p:animEffect>
                                  </p:childTnLst>
                                </p:cTn>
                              </p:par>
                            </p:childTnLst>
                          </p:cTn>
                        </p:par>
                        <p:par>
                          <p:cTn id="86" fill="hold">
                            <p:stCondLst>
                              <p:cond delay="500"/>
                            </p:stCondLst>
                            <p:childTnLst>
                              <p:par>
                                <p:cTn id="87" presetID="49" presetClass="entr" presetSubtype="0" decel="100000" fill="hold" grpId="0" nodeType="afterEffect">
                                  <p:stCondLst>
                                    <p:cond delay="0"/>
                                  </p:stCondLst>
                                  <p:childTnLst>
                                    <p:set>
                                      <p:cBhvr>
                                        <p:cTn id="88" dur="1" fill="hold">
                                          <p:stCondLst>
                                            <p:cond delay="0"/>
                                          </p:stCondLst>
                                        </p:cTn>
                                        <p:tgtEl>
                                          <p:spTgt spid="27"/>
                                        </p:tgtEl>
                                        <p:attrNameLst>
                                          <p:attrName>style.visibility</p:attrName>
                                        </p:attrNameLst>
                                      </p:cBhvr>
                                      <p:to>
                                        <p:strVal val="visible"/>
                                      </p:to>
                                    </p:set>
                                    <p:anim calcmode="lin" valueType="num">
                                      <p:cBhvr>
                                        <p:cTn id="89" dur="500" fill="hold"/>
                                        <p:tgtEl>
                                          <p:spTgt spid="27"/>
                                        </p:tgtEl>
                                        <p:attrNameLst>
                                          <p:attrName>ppt_w</p:attrName>
                                        </p:attrNameLst>
                                      </p:cBhvr>
                                      <p:tavLst>
                                        <p:tav tm="0">
                                          <p:val>
                                            <p:fltVal val="0"/>
                                          </p:val>
                                        </p:tav>
                                        <p:tav tm="100000">
                                          <p:val>
                                            <p:strVal val="#ppt_w"/>
                                          </p:val>
                                        </p:tav>
                                      </p:tavLst>
                                    </p:anim>
                                    <p:anim calcmode="lin" valueType="num">
                                      <p:cBhvr>
                                        <p:cTn id="90" dur="500" fill="hold"/>
                                        <p:tgtEl>
                                          <p:spTgt spid="27"/>
                                        </p:tgtEl>
                                        <p:attrNameLst>
                                          <p:attrName>ppt_h</p:attrName>
                                        </p:attrNameLst>
                                      </p:cBhvr>
                                      <p:tavLst>
                                        <p:tav tm="0">
                                          <p:val>
                                            <p:fltVal val="0"/>
                                          </p:val>
                                        </p:tav>
                                        <p:tav tm="100000">
                                          <p:val>
                                            <p:strVal val="#ppt_h"/>
                                          </p:val>
                                        </p:tav>
                                      </p:tavLst>
                                    </p:anim>
                                    <p:anim calcmode="lin" valueType="num">
                                      <p:cBhvr>
                                        <p:cTn id="91" dur="500" fill="hold"/>
                                        <p:tgtEl>
                                          <p:spTgt spid="27"/>
                                        </p:tgtEl>
                                        <p:attrNameLst>
                                          <p:attrName>style.rotation</p:attrName>
                                        </p:attrNameLst>
                                      </p:cBhvr>
                                      <p:tavLst>
                                        <p:tav tm="0">
                                          <p:val>
                                            <p:fltVal val="360"/>
                                          </p:val>
                                        </p:tav>
                                        <p:tav tm="100000">
                                          <p:val>
                                            <p:fltVal val="0"/>
                                          </p:val>
                                        </p:tav>
                                      </p:tavLst>
                                    </p:anim>
                                    <p:animEffect transition="in" filter="fade">
                                      <p:cBhvr>
                                        <p:cTn id="92" dur="500"/>
                                        <p:tgtEl>
                                          <p:spTgt spid="27"/>
                                        </p:tgtEl>
                                      </p:cBhvr>
                                    </p:animEffect>
                                  </p:childTnLst>
                                </p:cTn>
                              </p:par>
                              <p:par>
                                <p:cTn id="93" presetID="49" presetClass="entr" presetSubtype="0" decel="100000"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p:cTn id="95" dur="500" fill="hold"/>
                                        <p:tgtEl>
                                          <p:spTgt spid="29"/>
                                        </p:tgtEl>
                                        <p:attrNameLst>
                                          <p:attrName>ppt_w</p:attrName>
                                        </p:attrNameLst>
                                      </p:cBhvr>
                                      <p:tavLst>
                                        <p:tav tm="0">
                                          <p:val>
                                            <p:fltVal val="0"/>
                                          </p:val>
                                        </p:tav>
                                        <p:tav tm="100000">
                                          <p:val>
                                            <p:strVal val="#ppt_w"/>
                                          </p:val>
                                        </p:tav>
                                      </p:tavLst>
                                    </p:anim>
                                    <p:anim calcmode="lin" valueType="num">
                                      <p:cBhvr>
                                        <p:cTn id="96" dur="500" fill="hold"/>
                                        <p:tgtEl>
                                          <p:spTgt spid="29"/>
                                        </p:tgtEl>
                                        <p:attrNameLst>
                                          <p:attrName>ppt_h</p:attrName>
                                        </p:attrNameLst>
                                      </p:cBhvr>
                                      <p:tavLst>
                                        <p:tav tm="0">
                                          <p:val>
                                            <p:fltVal val="0"/>
                                          </p:val>
                                        </p:tav>
                                        <p:tav tm="100000">
                                          <p:val>
                                            <p:strVal val="#ppt_h"/>
                                          </p:val>
                                        </p:tav>
                                      </p:tavLst>
                                    </p:anim>
                                    <p:anim calcmode="lin" valueType="num">
                                      <p:cBhvr>
                                        <p:cTn id="97" dur="500" fill="hold"/>
                                        <p:tgtEl>
                                          <p:spTgt spid="29"/>
                                        </p:tgtEl>
                                        <p:attrNameLst>
                                          <p:attrName>style.rotation</p:attrName>
                                        </p:attrNameLst>
                                      </p:cBhvr>
                                      <p:tavLst>
                                        <p:tav tm="0">
                                          <p:val>
                                            <p:fltVal val="360"/>
                                          </p:val>
                                        </p:tav>
                                        <p:tav tm="100000">
                                          <p:val>
                                            <p:fltVal val="0"/>
                                          </p:val>
                                        </p:tav>
                                      </p:tavLst>
                                    </p:anim>
                                    <p:animEffect transition="in" filter="fade">
                                      <p:cBhvr>
                                        <p:cTn id="98" dur="500"/>
                                        <p:tgtEl>
                                          <p:spTgt spid="29"/>
                                        </p:tgtEl>
                                      </p:cBhvr>
                                    </p:animEffect>
                                  </p:childTnLst>
                                </p:cTn>
                              </p:par>
                            </p:childTnLst>
                          </p:cTn>
                        </p:par>
                        <p:par>
                          <p:cTn id="99" fill="hold">
                            <p:stCondLst>
                              <p:cond delay="1000"/>
                            </p:stCondLst>
                            <p:childTnLst>
                              <p:par>
                                <p:cTn id="100" presetID="49" presetClass="entr" presetSubtype="0" decel="100000" fill="hold" grpId="0" nodeType="afterEffect">
                                  <p:stCondLst>
                                    <p:cond delay="0"/>
                                  </p:stCondLst>
                                  <p:childTnLst>
                                    <p:set>
                                      <p:cBhvr>
                                        <p:cTn id="101" dur="1" fill="hold">
                                          <p:stCondLst>
                                            <p:cond delay="0"/>
                                          </p:stCondLst>
                                        </p:cTn>
                                        <p:tgtEl>
                                          <p:spTgt spid="28"/>
                                        </p:tgtEl>
                                        <p:attrNameLst>
                                          <p:attrName>style.visibility</p:attrName>
                                        </p:attrNameLst>
                                      </p:cBhvr>
                                      <p:to>
                                        <p:strVal val="visible"/>
                                      </p:to>
                                    </p:set>
                                    <p:anim calcmode="lin" valueType="num">
                                      <p:cBhvr>
                                        <p:cTn id="102" dur="500" fill="hold"/>
                                        <p:tgtEl>
                                          <p:spTgt spid="28"/>
                                        </p:tgtEl>
                                        <p:attrNameLst>
                                          <p:attrName>ppt_w</p:attrName>
                                        </p:attrNameLst>
                                      </p:cBhvr>
                                      <p:tavLst>
                                        <p:tav tm="0">
                                          <p:val>
                                            <p:fltVal val="0"/>
                                          </p:val>
                                        </p:tav>
                                        <p:tav tm="100000">
                                          <p:val>
                                            <p:strVal val="#ppt_w"/>
                                          </p:val>
                                        </p:tav>
                                      </p:tavLst>
                                    </p:anim>
                                    <p:anim calcmode="lin" valueType="num">
                                      <p:cBhvr>
                                        <p:cTn id="103" dur="500" fill="hold"/>
                                        <p:tgtEl>
                                          <p:spTgt spid="28"/>
                                        </p:tgtEl>
                                        <p:attrNameLst>
                                          <p:attrName>ppt_h</p:attrName>
                                        </p:attrNameLst>
                                      </p:cBhvr>
                                      <p:tavLst>
                                        <p:tav tm="0">
                                          <p:val>
                                            <p:fltVal val="0"/>
                                          </p:val>
                                        </p:tav>
                                        <p:tav tm="100000">
                                          <p:val>
                                            <p:strVal val="#ppt_h"/>
                                          </p:val>
                                        </p:tav>
                                      </p:tavLst>
                                    </p:anim>
                                    <p:anim calcmode="lin" valueType="num">
                                      <p:cBhvr>
                                        <p:cTn id="104" dur="500" fill="hold"/>
                                        <p:tgtEl>
                                          <p:spTgt spid="28"/>
                                        </p:tgtEl>
                                        <p:attrNameLst>
                                          <p:attrName>style.rotation</p:attrName>
                                        </p:attrNameLst>
                                      </p:cBhvr>
                                      <p:tavLst>
                                        <p:tav tm="0">
                                          <p:val>
                                            <p:fltVal val="360"/>
                                          </p:val>
                                        </p:tav>
                                        <p:tav tm="100000">
                                          <p:val>
                                            <p:fltVal val="0"/>
                                          </p:val>
                                        </p:tav>
                                      </p:tavLst>
                                    </p:anim>
                                    <p:animEffect transition="in" filter="fade">
                                      <p:cBhvr>
                                        <p:cTn id="105" dur="500"/>
                                        <p:tgtEl>
                                          <p:spTgt spid="28"/>
                                        </p:tgtEl>
                                      </p:cBhvr>
                                    </p:animEffect>
                                  </p:childTnLst>
                                </p:cTn>
                              </p:par>
                              <p:par>
                                <p:cTn id="106" presetID="49" presetClass="entr" presetSubtype="0" decel="100000" fill="hold" grpId="0" nodeType="withEffect">
                                  <p:stCondLst>
                                    <p:cond delay="0"/>
                                  </p:stCondLst>
                                  <p:childTnLst>
                                    <p:set>
                                      <p:cBhvr>
                                        <p:cTn id="107" dur="1" fill="hold">
                                          <p:stCondLst>
                                            <p:cond delay="0"/>
                                          </p:stCondLst>
                                        </p:cTn>
                                        <p:tgtEl>
                                          <p:spTgt spid="30"/>
                                        </p:tgtEl>
                                        <p:attrNameLst>
                                          <p:attrName>style.visibility</p:attrName>
                                        </p:attrNameLst>
                                      </p:cBhvr>
                                      <p:to>
                                        <p:strVal val="visible"/>
                                      </p:to>
                                    </p:set>
                                    <p:anim calcmode="lin" valueType="num">
                                      <p:cBhvr>
                                        <p:cTn id="108" dur="500" fill="hold"/>
                                        <p:tgtEl>
                                          <p:spTgt spid="30"/>
                                        </p:tgtEl>
                                        <p:attrNameLst>
                                          <p:attrName>ppt_w</p:attrName>
                                        </p:attrNameLst>
                                      </p:cBhvr>
                                      <p:tavLst>
                                        <p:tav tm="0">
                                          <p:val>
                                            <p:fltVal val="0"/>
                                          </p:val>
                                        </p:tav>
                                        <p:tav tm="100000">
                                          <p:val>
                                            <p:strVal val="#ppt_w"/>
                                          </p:val>
                                        </p:tav>
                                      </p:tavLst>
                                    </p:anim>
                                    <p:anim calcmode="lin" valueType="num">
                                      <p:cBhvr>
                                        <p:cTn id="109" dur="500" fill="hold"/>
                                        <p:tgtEl>
                                          <p:spTgt spid="30"/>
                                        </p:tgtEl>
                                        <p:attrNameLst>
                                          <p:attrName>ppt_h</p:attrName>
                                        </p:attrNameLst>
                                      </p:cBhvr>
                                      <p:tavLst>
                                        <p:tav tm="0">
                                          <p:val>
                                            <p:fltVal val="0"/>
                                          </p:val>
                                        </p:tav>
                                        <p:tav tm="100000">
                                          <p:val>
                                            <p:strVal val="#ppt_h"/>
                                          </p:val>
                                        </p:tav>
                                      </p:tavLst>
                                    </p:anim>
                                    <p:anim calcmode="lin" valueType="num">
                                      <p:cBhvr>
                                        <p:cTn id="110" dur="500" fill="hold"/>
                                        <p:tgtEl>
                                          <p:spTgt spid="30"/>
                                        </p:tgtEl>
                                        <p:attrNameLst>
                                          <p:attrName>style.rotation</p:attrName>
                                        </p:attrNameLst>
                                      </p:cBhvr>
                                      <p:tavLst>
                                        <p:tav tm="0">
                                          <p:val>
                                            <p:fltVal val="360"/>
                                          </p:val>
                                        </p:tav>
                                        <p:tav tm="100000">
                                          <p:val>
                                            <p:fltVal val="0"/>
                                          </p:val>
                                        </p:tav>
                                      </p:tavLst>
                                    </p:anim>
                                    <p:animEffect transition="in" filter="fade">
                                      <p:cBhvr>
                                        <p:cTn id="111" dur="500"/>
                                        <p:tgtEl>
                                          <p:spTgt spid="30"/>
                                        </p:tgtEl>
                                      </p:cBhvr>
                                    </p:animEffect>
                                  </p:childTnLst>
                                </p:cTn>
                              </p:par>
                            </p:childTnLst>
                          </p:cTn>
                        </p:par>
                        <p:par>
                          <p:cTn id="112" fill="hold">
                            <p:stCondLst>
                              <p:cond delay="1500"/>
                            </p:stCondLst>
                            <p:childTnLst>
                              <p:par>
                                <p:cTn id="113" presetID="37" presetClass="entr" presetSubtype="0" fill="hold" nodeType="afterEffect">
                                  <p:stCondLst>
                                    <p:cond delay="0"/>
                                  </p:stCondLst>
                                  <p:childTnLst>
                                    <p:set>
                                      <p:cBhvr>
                                        <p:cTn id="114" dur="1" fill="hold">
                                          <p:stCondLst>
                                            <p:cond delay="0"/>
                                          </p:stCondLst>
                                        </p:cTn>
                                        <p:tgtEl>
                                          <p:spTgt spid="9218"/>
                                        </p:tgtEl>
                                        <p:attrNameLst>
                                          <p:attrName>style.visibility</p:attrName>
                                        </p:attrNameLst>
                                      </p:cBhvr>
                                      <p:to>
                                        <p:strVal val="visible"/>
                                      </p:to>
                                    </p:set>
                                    <p:animEffect transition="in" filter="fade">
                                      <p:cBhvr>
                                        <p:cTn id="115" dur="1000"/>
                                        <p:tgtEl>
                                          <p:spTgt spid="9218"/>
                                        </p:tgtEl>
                                      </p:cBhvr>
                                    </p:animEffect>
                                    <p:anim calcmode="lin" valueType="num">
                                      <p:cBhvr>
                                        <p:cTn id="116" dur="1000" fill="hold"/>
                                        <p:tgtEl>
                                          <p:spTgt spid="9218"/>
                                        </p:tgtEl>
                                        <p:attrNameLst>
                                          <p:attrName>ppt_x</p:attrName>
                                        </p:attrNameLst>
                                      </p:cBhvr>
                                      <p:tavLst>
                                        <p:tav tm="0">
                                          <p:val>
                                            <p:strVal val="#ppt_x"/>
                                          </p:val>
                                        </p:tav>
                                        <p:tav tm="100000">
                                          <p:val>
                                            <p:strVal val="#ppt_x"/>
                                          </p:val>
                                        </p:tav>
                                      </p:tavLst>
                                    </p:anim>
                                    <p:anim calcmode="lin" valueType="num">
                                      <p:cBhvr>
                                        <p:cTn id="117" dur="900" decel="100000" fill="hold"/>
                                        <p:tgtEl>
                                          <p:spTgt spid="9218"/>
                                        </p:tgtEl>
                                        <p:attrNameLst>
                                          <p:attrName>ppt_y</p:attrName>
                                        </p:attrNameLst>
                                      </p:cBhvr>
                                      <p:tavLst>
                                        <p:tav tm="0">
                                          <p:val>
                                            <p:strVal val="#ppt_y+1"/>
                                          </p:val>
                                        </p:tav>
                                        <p:tav tm="100000">
                                          <p:val>
                                            <p:strVal val="#ppt_y-.03"/>
                                          </p:val>
                                        </p:tav>
                                      </p:tavLst>
                                    </p:anim>
                                    <p:anim calcmode="lin" valueType="num">
                                      <p:cBhvr>
                                        <p:cTn id="118" dur="100" accel="100000" fill="hold">
                                          <p:stCondLst>
                                            <p:cond delay="900"/>
                                          </p:stCondLst>
                                        </p:cTn>
                                        <p:tgtEl>
                                          <p:spTgt spid="92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8" grpId="0"/>
      <p:bldP spid="9" grpId="1"/>
      <p:bldP spid="10" grpId="0"/>
      <p:bldP spid="11" grpId="0"/>
      <p:bldP spid="22" grpId="0"/>
      <p:bldP spid="23" grpId="0"/>
      <p:bldP spid="24" grpId="0"/>
      <p:bldP spid="25" grpId="0" animBg="1"/>
      <p:bldP spid="26" grpId="0"/>
      <p:bldP spid="27" grpId="0" animBg="1"/>
      <p:bldP spid="28" grpId="0" animBg="1"/>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lick to view full size image"/>
          <p:cNvPicPr>
            <a:picLocks noChangeAspect="1" noChangeArrowheads="1"/>
          </p:cNvPicPr>
          <p:nvPr/>
        </p:nvPicPr>
        <p:blipFill>
          <a:blip r:embed="rId2"/>
          <a:srcRect/>
          <a:stretch>
            <a:fillRect/>
          </a:stretch>
        </p:blipFill>
        <p:spPr bwMode="auto">
          <a:xfrm>
            <a:off x="228600" y="4075113"/>
            <a:ext cx="3048000" cy="2582862"/>
          </a:xfrm>
          <a:prstGeom prst="rect">
            <a:avLst/>
          </a:prstGeom>
          <a:noFill/>
          <a:ln w="9525">
            <a:noFill/>
            <a:miter lim="800000"/>
            <a:headEnd/>
            <a:tailEnd/>
          </a:ln>
        </p:spPr>
      </p:pic>
      <p:sp>
        <p:nvSpPr>
          <p:cNvPr id="8194" name="TextBox 2"/>
          <p:cNvSpPr txBox="1">
            <a:spLocks noChangeArrowheads="1"/>
          </p:cNvSpPr>
          <p:nvPr/>
        </p:nvSpPr>
        <p:spPr bwMode="auto">
          <a:xfrm>
            <a:off x="304800" y="304800"/>
            <a:ext cx="4133850" cy="400050"/>
          </a:xfrm>
          <a:prstGeom prst="rect">
            <a:avLst/>
          </a:prstGeom>
          <a:noFill/>
          <a:ln w="9525">
            <a:noFill/>
            <a:miter lim="800000"/>
            <a:headEnd/>
            <a:tailEnd/>
          </a:ln>
        </p:spPr>
        <p:txBody>
          <a:bodyPr wrap="none">
            <a:spAutoFit/>
          </a:bodyPr>
          <a:lstStyle/>
          <a:p>
            <a:r>
              <a:rPr lang="en-US" sz="2000">
                <a:latin typeface="Arial Narrow" pitchFamily="34" charset="0"/>
              </a:rPr>
              <a:t>I speak English and French, not American.</a:t>
            </a:r>
            <a:endParaRPr lang="en-US" sz="2000"/>
          </a:p>
        </p:txBody>
      </p:sp>
      <p:sp>
        <p:nvSpPr>
          <p:cNvPr id="7" name="Rectangle 6"/>
          <p:cNvSpPr/>
          <p:nvPr/>
        </p:nvSpPr>
        <p:spPr>
          <a:xfrm>
            <a:off x="152400" y="152400"/>
            <a:ext cx="8763000" cy="647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228600" y="228600"/>
            <a:ext cx="8763000" cy="6477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TextBox 5"/>
          <p:cNvSpPr txBox="1">
            <a:spLocks noChangeArrowheads="1"/>
          </p:cNvSpPr>
          <p:nvPr/>
        </p:nvSpPr>
        <p:spPr bwMode="auto">
          <a:xfrm>
            <a:off x="914400" y="685800"/>
            <a:ext cx="7239000" cy="784830"/>
          </a:xfrm>
          <a:prstGeom prst="rect">
            <a:avLst/>
          </a:prstGeom>
          <a:noFill/>
          <a:ln w="9525">
            <a:noFill/>
            <a:miter lim="800000"/>
            <a:headEnd/>
            <a:tailEnd/>
          </a:ln>
        </p:spPr>
        <p:txBody>
          <a:bodyPr>
            <a:spAutoFit/>
          </a:bodyPr>
          <a:lstStyle/>
          <a:p>
            <a:pPr algn="ctr">
              <a:defRPr/>
            </a:pPr>
            <a:r>
              <a:rPr lang="en-US" sz="4500" b="1" dirty="0">
                <a:ln>
                  <a:solidFill>
                    <a:schemeClr val="tx1"/>
                  </a:solidFill>
                </a:ln>
                <a:solidFill>
                  <a:srgbClr val="FF0000"/>
                </a:solidFill>
                <a:latin typeface="Rockwell Extra Bold" pitchFamily="18" charset="0"/>
              </a:rPr>
              <a:t>Culture Tension</a:t>
            </a:r>
          </a:p>
        </p:txBody>
      </p:sp>
      <p:sp>
        <p:nvSpPr>
          <p:cNvPr id="9" name="TextBox 8"/>
          <p:cNvSpPr txBox="1">
            <a:spLocks noChangeArrowheads="1"/>
          </p:cNvSpPr>
          <p:nvPr/>
        </p:nvSpPr>
        <p:spPr bwMode="auto">
          <a:xfrm>
            <a:off x="533400" y="1447800"/>
            <a:ext cx="3352800" cy="400050"/>
          </a:xfrm>
          <a:prstGeom prst="rect">
            <a:avLst/>
          </a:prstGeom>
          <a:noFill/>
          <a:ln w="9525">
            <a:noFill/>
            <a:miter lim="800000"/>
            <a:headEnd/>
            <a:tailEnd/>
          </a:ln>
        </p:spPr>
        <p:txBody>
          <a:bodyPr>
            <a:spAutoFit/>
          </a:bodyPr>
          <a:lstStyle/>
          <a:p>
            <a:pPr algn="ctr"/>
            <a:r>
              <a:rPr lang="en-US" sz="2000">
                <a:latin typeface="Rockwell Extra Bold" pitchFamily="18" charset="0"/>
              </a:rPr>
              <a:t>Aboriginal Rights</a:t>
            </a:r>
          </a:p>
        </p:txBody>
      </p:sp>
      <p:sp>
        <p:nvSpPr>
          <p:cNvPr id="11" name="TextBox 10"/>
          <p:cNvSpPr txBox="1">
            <a:spLocks noChangeArrowheads="1"/>
          </p:cNvSpPr>
          <p:nvPr/>
        </p:nvSpPr>
        <p:spPr bwMode="auto">
          <a:xfrm>
            <a:off x="5181600" y="1447800"/>
            <a:ext cx="3352800" cy="400050"/>
          </a:xfrm>
          <a:prstGeom prst="rect">
            <a:avLst/>
          </a:prstGeom>
          <a:noFill/>
          <a:ln w="9525">
            <a:noFill/>
            <a:miter lim="800000"/>
            <a:headEnd/>
            <a:tailEnd/>
          </a:ln>
        </p:spPr>
        <p:txBody>
          <a:bodyPr>
            <a:spAutoFit/>
          </a:bodyPr>
          <a:lstStyle/>
          <a:p>
            <a:pPr algn="ctr"/>
            <a:r>
              <a:rPr lang="en-US" sz="2000">
                <a:latin typeface="Rockwell Extra Bold" pitchFamily="18" charset="0"/>
              </a:rPr>
              <a:t>Quebec Separation</a:t>
            </a:r>
          </a:p>
        </p:txBody>
      </p:sp>
      <p:sp>
        <p:nvSpPr>
          <p:cNvPr id="20488" name="TextBox 11"/>
          <p:cNvSpPr txBox="1">
            <a:spLocks noChangeArrowheads="1"/>
          </p:cNvSpPr>
          <p:nvPr/>
        </p:nvSpPr>
        <p:spPr bwMode="auto">
          <a:xfrm>
            <a:off x="533400" y="1905000"/>
            <a:ext cx="3352800" cy="369888"/>
          </a:xfrm>
          <a:prstGeom prst="rect">
            <a:avLst/>
          </a:prstGeom>
          <a:noFill/>
          <a:ln w="9525">
            <a:noFill/>
            <a:miter lim="800000"/>
            <a:headEnd/>
            <a:tailEnd/>
          </a:ln>
        </p:spPr>
        <p:txBody>
          <a:bodyPr>
            <a:spAutoFit/>
          </a:bodyPr>
          <a:lstStyle/>
          <a:p>
            <a:endParaRPr lang="en-US"/>
          </a:p>
        </p:txBody>
      </p:sp>
      <p:sp>
        <p:nvSpPr>
          <p:cNvPr id="13" name="TextBox 12"/>
          <p:cNvSpPr txBox="1">
            <a:spLocks noChangeArrowheads="1"/>
          </p:cNvSpPr>
          <p:nvPr/>
        </p:nvSpPr>
        <p:spPr bwMode="auto">
          <a:xfrm>
            <a:off x="4876800" y="1828800"/>
            <a:ext cx="3962400" cy="738188"/>
          </a:xfrm>
          <a:prstGeom prst="rect">
            <a:avLst/>
          </a:prstGeom>
          <a:noFill/>
          <a:ln w="9525">
            <a:noFill/>
            <a:miter lim="800000"/>
            <a:headEnd/>
            <a:tailEnd/>
          </a:ln>
        </p:spPr>
        <p:txBody>
          <a:bodyPr>
            <a:spAutoFit/>
          </a:bodyPr>
          <a:lstStyle/>
          <a:p>
            <a:pPr algn="ctr"/>
            <a:endParaRPr lang="en-US" sz="1400"/>
          </a:p>
          <a:p>
            <a:pPr algn="ctr"/>
            <a:endParaRPr lang="en-US" sz="1400"/>
          </a:p>
          <a:p>
            <a:pPr algn="ctr"/>
            <a:endParaRPr lang="en-US" sz="1400"/>
          </a:p>
        </p:txBody>
      </p:sp>
      <p:pic>
        <p:nvPicPr>
          <p:cNvPr id="9218" name="Picture 2" descr="http://www.garth.ca/weblog/wp-content/Protest.jpg"/>
          <p:cNvPicPr>
            <a:picLocks noChangeAspect="1" noChangeArrowheads="1"/>
          </p:cNvPicPr>
          <p:nvPr/>
        </p:nvPicPr>
        <p:blipFill>
          <a:blip r:embed="rId3"/>
          <a:srcRect/>
          <a:stretch>
            <a:fillRect/>
          </a:stretch>
        </p:blipFill>
        <p:spPr bwMode="auto">
          <a:xfrm>
            <a:off x="533400" y="2057400"/>
            <a:ext cx="3200400" cy="2128838"/>
          </a:xfrm>
          <a:prstGeom prst="rect">
            <a:avLst/>
          </a:prstGeom>
          <a:noFill/>
          <a:ln w="9525">
            <a:noFill/>
            <a:miter lim="800000"/>
            <a:headEnd/>
            <a:tailEnd/>
          </a:ln>
        </p:spPr>
      </p:pic>
      <p:pic>
        <p:nvPicPr>
          <p:cNvPr id="9220" name="Picture 4" descr="http://tbn0.google.com/images?q=tbn:gjF1oa6iOzljCM:http://www.sheppardsoftware.com/images/Canada/factfile/Quebec_flag.png">
            <a:hlinkClick r:id="rId4"/>
          </p:cNvPr>
          <p:cNvPicPr>
            <a:picLocks noChangeAspect="1" noChangeArrowheads="1"/>
          </p:cNvPicPr>
          <p:nvPr/>
        </p:nvPicPr>
        <p:blipFill>
          <a:blip r:embed="rId5"/>
          <a:srcRect/>
          <a:stretch>
            <a:fillRect/>
          </a:stretch>
        </p:blipFill>
        <p:spPr bwMode="auto">
          <a:xfrm>
            <a:off x="5146675" y="2057400"/>
            <a:ext cx="3311525" cy="2216150"/>
          </a:xfrm>
          <a:prstGeom prst="rect">
            <a:avLst/>
          </a:prstGeom>
          <a:noFill/>
          <a:ln w="9525">
            <a:noFill/>
            <a:miter lim="800000"/>
            <a:headEnd/>
            <a:tailEnd/>
          </a:ln>
        </p:spPr>
      </p:pic>
      <p:sp>
        <p:nvSpPr>
          <p:cNvPr id="15" name="TextBox 14"/>
          <p:cNvSpPr txBox="1"/>
          <p:nvPr/>
        </p:nvSpPr>
        <p:spPr>
          <a:xfrm>
            <a:off x="4038600" y="4724400"/>
            <a:ext cx="4359275" cy="1570038"/>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sz="4800" dirty="0"/>
              <a:t>51% Canada  49% Quebec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childTnLst>
                          </p:cTn>
                        </p:par>
                        <p:par>
                          <p:cTn id="8" fill="hold">
                            <p:stCondLst>
                              <p:cond delay="2000"/>
                            </p:stCondLst>
                            <p:childTnLst>
                              <p:par>
                                <p:cTn id="9" presetID="56" presetClass="entr" presetSubtype="0" fill="hold"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by="(-#ppt_w*2)" calcmode="lin" valueType="num">
                                      <p:cBhvr rctx="PPT">
                                        <p:cTn id="11" dur="500" autoRev="1" fill="hold">
                                          <p:stCondLst>
                                            <p:cond delay="0"/>
                                          </p:stCondLst>
                                        </p:cTn>
                                        <p:tgtEl>
                                          <p:spTgt spid="6"/>
                                        </p:tgtEl>
                                        <p:attrNameLst>
                                          <p:attrName>ppt_w</p:attrName>
                                        </p:attrNameLst>
                                      </p:cBhvr>
                                    </p:anim>
                                    <p:anim by="(#ppt_w*0.50)" calcmode="lin" valueType="num">
                                      <p:cBhvr>
                                        <p:cTn id="12" dur="500" decel="50000" autoRev="1" fill="hold">
                                          <p:stCondLst>
                                            <p:cond delay="0"/>
                                          </p:stCondLst>
                                        </p:cTn>
                                        <p:tgtEl>
                                          <p:spTgt spid="6"/>
                                        </p:tgtEl>
                                        <p:attrNameLst>
                                          <p:attrName>ppt_x</p:attrName>
                                        </p:attrNameLst>
                                      </p:cBhvr>
                                    </p:anim>
                                    <p:anim from="(-#ppt_h/2)" to="(#ppt_y)" calcmode="lin" valueType="num">
                                      <p:cBhvr>
                                        <p:cTn id="13" dur="1000" fill="hold">
                                          <p:stCondLst>
                                            <p:cond delay="0"/>
                                          </p:stCondLst>
                                        </p:cTn>
                                        <p:tgtEl>
                                          <p:spTgt spid="6"/>
                                        </p:tgtEl>
                                        <p:attrNameLst>
                                          <p:attrName>ppt_y</p:attrName>
                                        </p:attrNameLst>
                                      </p:cBhvr>
                                    </p:anim>
                                    <p:animRot by="21600000">
                                      <p:cBhvr>
                                        <p:cTn id="14" dur="1000" fill="hold">
                                          <p:stCondLst>
                                            <p:cond delay="0"/>
                                          </p:stCondLst>
                                        </p:cTn>
                                        <p:tgtEl>
                                          <p:spTgt spid="6"/>
                                        </p:tgtEl>
                                        <p:attrNameLst>
                                          <p:attrName>r</p:attrName>
                                        </p:attrNameLst>
                                      </p:cBhvr>
                                    </p:animRot>
                                  </p:childTnLst>
                                </p:cTn>
                              </p:par>
                            </p:childTnLst>
                          </p:cTn>
                        </p:par>
                        <p:par>
                          <p:cTn id="15" fill="hold">
                            <p:stCondLst>
                              <p:cond delay="4300"/>
                            </p:stCondLst>
                            <p:childTnLst>
                              <p:par>
                                <p:cTn id="16" presetID="31" presetClass="entr" presetSubtype="0" fill="hold" grpId="0" nodeType="afterEffect">
                                  <p:stCondLst>
                                    <p:cond delay="0"/>
                                  </p:stCondLst>
                                  <p:iterate type="lt">
                                    <p:tmPct val="5000"/>
                                  </p:iterate>
                                  <p:childTnLst>
                                    <p:set>
                                      <p:cBhvr>
                                        <p:cTn id="17" dur="1" fill="hold">
                                          <p:stCondLst>
                                            <p:cond delay="0"/>
                                          </p:stCondLst>
                                        </p:cTn>
                                        <p:tgtEl>
                                          <p:spTgt spid="9"/>
                                        </p:tgtEl>
                                        <p:attrNameLst>
                                          <p:attrName>style.visibility</p:attrName>
                                        </p:attrNameLst>
                                      </p:cBhvr>
                                      <p:to>
                                        <p:strVal val="visible"/>
                                      </p:to>
                                    </p:set>
                                    <p:anim calcmode="lin" valueType="num">
                                      <p:cBhvr>
                                        <p:cTn id="18" dur="1000" fill="hold"/>
                                        <p:tgtEl>
                                          <p:spTgt spid="9"/>
                                        </p:tgtEl>
                                        <p:attrNameLst>
                                          <p:attrName>ppt_w</p:attrName>
                                        </p:attrNameLst>
                                      </p:cBhvr>
                                      <p:tavLst>
                                        <p:tav tm="0">
                                          <p:val>
                                            <p:fltVal val="0"/>
                                          </p:val>
                                        </p:tav>
                                        <p:tav tm="100000">
                                          <p:val>
                                            <p:strVal val="#ppt_w"/>
                                          </p:val>
                                        </p:tav>
                                      </p:tavLst>
                                    </p:anim>
                                    <p:anim calcmode="lin" valueType="num">
                                      <p:cBhvr>
                                        <p:cTn id="19" dur="1000" fill="hold"/>
                                        <p:tgtEl>
                                          <p:spTgt spid="9"/>
                                        </p:tgtEl>
                                        <p:attrNameLst>
                                          <p:attrName>ppt_h</p:attrName>
                                        </p:attrNameLst>
                                      </p:cBhvr>
                                      <p:tavLst>
                                        <p:tav tm="0">
                                          <p:val>
                                            <p:fltVal val="0"/>
                                          </p:val>
                                        </p:tav>
                                        <p:tav tm="100000">
                                          <p:val>
                                            <p:strVal val="#ppt_h"/>
                                          </p:val>
                                        </p:tav>
                                      </p:tavLst>
                                    </p:anim>
                                    <p:anim calcmode="lin" valueType="num">
                                      <p:cBhvr>
                                        <p:cTn id="20" dur="1000" fill="hold"/>
                                        <p:tgtEl>
                                          <p:spTgt spid="9"/>
                                        </p:tgtEl>
                                        <p:attrNameLst>
                                          <p:attrName>style.rotation</p:attrName>
                                        </p:attrNameLst>
                                      </p:cBhvr>
                                      <p:tavLst>
                                        <p:tav tm="0">
                                          <p:val>
                                            <p:fltVal val="90"/>
                                          </p:val>
                                        </p:tav>
                                        <p:tav tm="100000">
                                          <p:val>
                                            <p:fltVal val="0"/>
                                          </p:val>
                                        </p:tav>
                                      </p:tavLst>
                                    </p:anim>
                                    <p:animEffect transition="in" filter="fade">
                                      <p:cBhvr>
                                        <p:cTn id="21" dur="1000"/>
                                        <p:tgtEl>
                                          <p:spTgt spid="9"/>
                                        </p:tgtEl>
                                      </p:cBhvr>
                                    </p:animEffect>
                                  </p:childTnLst>
                                </p:cTn>
                              </p:par>
                            </p:childTnLst>
                          </p:cTn>
                        </p:par>
                        <p:par>
                          <p:cTn id="22" fill="hold">
                            <p:stCondLst>
                              <p:cond delay="6050"/>
                            </p:stCondLst>
                            <p:childTnLst>
                              <p:par>
                                <p:cTn id="23" presetID="31" presetClass="entr" presetSubtype="0" fill="hold" grpId="0" nodeType="afterEffect">
                                  <p:stCondLst>
                                    <p:cond delay="0"/>
                                  </p:stCondLst>
                                  <p:iterate type="lt">
                                    <p:tmPct val="5000"/>
                                  </p:iterate>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 calcmode="lin" valueType="num">
                                      <p:cBhvr>
                                        <p:cTn id="27" dur="1000" fill="hold"/>
                                        <p:tgtEl>
                                          <p:spTgt spid="11"/>
                                        </p:tgtEl>
                                        <p:attrNameLst>
                                          <p:attrName>style.rotation</p:attrName>
                                        </p:attrNameLst>
                                      </p:cBhvr>
                                      <p:tavLst>
                                        <p:tav tm="0">
                                          <p:val>
                                            <p:fltVal val="90"/>
                                          </p:val>
                                        </p:tav>
                                        <p:tav tm="100000">
                                          <p:val>
                                            <p:fltVal val="0"/>
                                          </p:val>
                                        </p:tav>
                                      </p:tavLst>
                                    </p:anim>
                                    <p:animEffect transition="in" filter="fade">
                                      <p:cBhvr>
                                        <p:cTn id="28" dur="1000"/>
                                        <p:tgtEl>
                                          <p:spTgt spid="11"/>
                                        </p:tgtEl>
                                      </p:cBhvr>
                                    </p:animEffect>
                                  </p:childTnLst>
                                </p:cTn>
                              </p:par>
                            </p:childTnLst>
                          </p:cTn>
                        </p:par>
                        <p:par>
                          <p:cTn id="29" fill="hold">
                            <p:stCondLst>
                              <p:cond delay="7800"/>
                            </p:stCondLst>
                            <p:childTnLst>
                              <p:par>
                                <p:cTn id="30" presetID="35" presetClass="entr" presetSubtype="0" fill="hold" nodeType="afterEffect">
                                  <p:stCondLst>
                                    <p:cond delay="0"/>
                                  </p:stCondLst>
                                  <p:childTnLst>
                                    <p:set>
                                      <p:cBhvr>
                                        <p:cTn id="31" dur="1" fill="hold">
                                          <p:stCondLst>
                                            <p:cond delay="0"/>
                                          </p:stCondLst>
                                        </p:cTn>
                                        <p:tgtEl>
                                          <p:spTgt spid="9220"/>
                                        </p:tgtEl>
                                        <p:attrNameLst>
                                          <p:attrName>style.visibility</p:attrName>
                                        </p:attrNameLst>
                                      </p:cBhvr>
                                      <p:to>
                                        <p:strVal val="visible"/>
                                      </p:to>
                                    </p:set>
                                    <p:animEffect transition="in" filter="fade">
                                      <p:cBhvr>
                                        <p:cTn id="32" dur="2000"/>
                                        <p:tgtEl>
                                          <p:spTgt spid="9220"/>
                                        </p:tgtEl>
                                      </p:cBhvr>
                                    </p:animEffect>
                                    <p:anim calcmode="lin" valueType="num">
                                      <p:cBhvr>
                                        <p:cTn id="33" dur="2000" fill="hold"/>
                                        <p:tgtEl>
                                          <p:spTgt spid="9220"/>
                                        </p:tgtEl>
                                        <p:attrNameLst>
                                          <p:attrName>style.rotation</p:attrName>
                                        </p:attrNameLst>
                                      </p:cBhvr>
                                      <p:tavLst>
                                        <p:tav tm="0">
                                          <p:val>
                                            <p:fltVal val="720"/>
                                          </p:val>
                                        </p:tav>
                                        <p:tav tm="100000">
                                          <p:val>
                                            <p:fltVal val="0"/>
                                          </p:val>
                                        </p:tav>
                                      </p:tavLst>
                                    </p:anim>
                                    <p:anim calcmode="lin" valueType="num">
                                      <p:cBhvr>
                                        <p:cTn id="34" dur="2000" fill="hold"/>
                                        <p:tgtEl>
                                          <p:spTgt spid="9220"/>
                                        </p:tgtEl>
                                        <p:attrNameLst>
                                          <p:attrName>ppt_h</p:attrName>
                                        </p:attrNameLst>
                                      </p:cBhvr>
                                      <p:tavLst>
                                        <p:tav tm="0">
                                          <p:val>
                                            <p:fltVal val="0"/>
                                          </p:val>
                                        </p:tav>
                                        <p:tav tm="100000">
                                          <p:val>
                                            <p:strVal val="#ppt_h"/>
                                          </p:val>
                                        </p:tav>
                                      </p:tavLst>
                                    </p:anim>
                                    <p:anim calcmode="lin" valueType="num">
                                      <p:cBhvr>
                                        <p:cTn id="35" dur="2000" fill="hold"/>
                                        <p:tgtEl>
                                          <p:spTgt spid="9220"/>
                                        </p:tgtEl>
                                        <p:attrNameLst>
                                          <p:attrName>ppt_w</p:attrName>
                                        </p:attrNameLst>
                                      </p:cBhvr>
                                      <p:tavLst>
                                        <p:tav tm="0">
                                          <p:val>
                                            <p:fltVal val="0"/>
                                          </p:val>
                                        </p:tav>
                                        <p:tav tm="100000">
                                          <p:val>
                                            <p:strVal val="#ppt_w"/>
                                          </p:val>
                                        </p:tav>
                                      </p:tavLst>
                                    </p:anim>
                                  </p:childTnLst>
                                </p:cTn>
                              </p:par>
                            </p:childTnLst>
                          </p:cTn>
                        </p:par>
                        <p:par>
                          <p:cTn id="36" fill="hold">
                            <p:stCondLst>
                              <p:cond delay="9800"/>
                            </p:stCondLst>
                            <p:childTnLst>
                              <p:par>
                                <p:cTn id="37" presetID="35" presetClass="entr" presetSubtype="0" fill="hold" nodeType="afterEffect">
                                  <p:stCondLst>
                                    <p:cond delay="0"/>
                                  </p:stCondLst>
                                  <p:childTnLst>
                                    <p:set>
                                      <p:cBhvr>
                                        <p:cTn id="38" dur="1" fill="hold">
                                          <p:stCondLst>
                                            <p:cond delay="0"/>
                                          </p:stCondLst>
                                        </p:cTn>
                                        <p:tgtEl>
                                          <p:spTgt spid="9218"/>
                                        </p:tgtEl>
                                        <p:attrNameLst>
                                          <p:attrName>style.visibility</p:attrName>
                                        </p:attrNameLst>
                                      </p:cBhvr>
                                      <p:to>
                                        <p:strVal val="visible"/>
                                      </p:to>
                                    </p:set>
                                    <p:animEffect transition="in" filter="fade">
                                      <p:cBhvr>
                                        <p:cTn id="39" dur="2000"/>
                                        <p:tgtEl>
                                          <p:spTgt spid="9218"/>
                                        </p:tgtEl>
                                      </p:cBhvr>
                                    </p:animEffect>
                                    <p:anim calcmode="lin" valueType="num">
                                      <p:cBhvr>
                                        <p:cTn id="40" dur="2000" fill="hold"/>
                                        <p:tgtEl>
                                          <p:spTgt spid="9218"/>
                                        </p:tgtEl>
                                        <p:attrNameLst>
                                          <p:attrName>style.rotation</p:attrName>
                                        </p:attrNameLst>
                                      </p:cBhvr>
                                      <p:tavLst>
                                        <p:tav tm="0">
                                          <p:val>
                                            <p:fltVal val="720"/>
                                          </p:val>
                                        </p:tav>
                                        <p:tav tm="100000">
                                          <p:val>
                                            <p:fltVal val="0"/>
                                          </p:val>
                                        </p:tav>
                                      </p:tavLst>
                                    </p:anim>
                                    <p:anim calcmode="lin" valueType="num">
                                      <p:cBhvr>
                                        <p:cTn id="41" dur="2000" fill="hold"/>
                                        <p:tgtEl>
                                          <p:spTgt spid="9218"/>
                                        </p:tgtEl>
                                        <p:attrNameLst>
                                          <p:attrName>ppt_h</p:attrName>
                                        </p:attrNameLst>
                                      </p:cBhvr>
                                      <p:tavLst>
                                        <p:tav tm="0">
                                          <p:val>
                                            <p:fltVal val="0"/>
                                          </p:val>
                                        </p:tav>
                                        <p:tav tm="100000">
                                          <p:val>
                                            <p:strVal val="#ppt_h"/>
                                          </p:val>
                                        </p:tav>
                                      </p:tavLst>
                                    </p:anim>
                                    <p:anim calcmode="lin" valueType="num">
                                      <p:cBhvr>
                                        <p:cTn id="42" dur="2000" fill="hold"/>
                                        <p:tgtEl>
                                          <p:spTgt spid="9218"/>
                                        </p:tgtEl>
                                        <p:attrNameLst>
                                          <p:attrName>ppt_w</p:attrName>
                                        </p:attrNameLst>
                                      </p:cBhvr>
                                      <p:tavLst>
                                        <p:tav tm="0">
                                          <p:val>
                                            <p:fltVal val="0"/>
                                          </p:val>
                                        </p:tav>
                                        <p:tav tm="100000">
                                          <p:val>
                                            <p:strVal val="#ppt_w"/>
                                          </p:val>
                                        </p:tav>
                                      </p:tavLst>
                                    </p:anim>
                                  </p:childTnLst>
                                </p:cTn>
                              </p:par>
                            </p:childTnLst>
                          </p:cTn>
                        </p:par>
                        <p:par>
                          <p:cTn id="43" fill="hold">
                            <p:stCondLst>
                              <p:cond delay="11800"/>
                            </p:stCondLst>
                            <p:childTnLst>
                              <p:par>
                                <p:cTn id="44" presetID="42" presetClass="entr" presetSubtype="0" fill="hold" grpId="0" nodeType="afterEffect" nodePh="1">
                                  <p:stCondLst>
                                    <p:cond delay="0"/>
                                  </p:stCondLst>
                                  <p:endCondLst>
                                    <p:cond evt="begin" delay="0">
                                      <p:tn val="44"/>
                                    </p:cond>
                                  </p:end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strVal val="#ppt_x"/>
                                          </p:val>
                                        </p:tav>
                                        <p:tav tm="100000">
                                          <p:val>
                                            <p:strVal val="#ppt_x"/>
                                          </p:val>
                                        </p:tav>
                                      </p:tavLst>
                                    </p:anim>
                                    <p:anim calcmode="lin" valueType="num">
                                      <p:cBhvr>
                                        <p:cTn id="48" dur="1000" fill="hold"/>
                                        <p:tgtEl>
                                          <p:spTgt spid="13"/>
                                        </p:tgtEl>
                                        <p:attrNameLst>
                                          <p:attrName>ppt_y</p:attrName>
                                        </p:attrNameLst>
                                      </p:cBhvr>
                                      <p:tavLst>
                                        <p:tav tm="0">
                                          <p:val>
                                            <p:strVal val="#ppt_y+.1"/>
                                          </p:val>
                                        </p:tav>
                                        <p:tav tm="100000">
                                          <p:val>
                                            <p:strVal val="#ppt_y"/>
                                          </p:val>
                                        </p:tav>
                                      </p:tavLst>
                                    </p:anim>
                                  </p:childTnLst>
                                </p:cTn>
                              </p:par>
                            </p:childTnLst>
                          </p:cTn>
                        </p:par>
                        <p:par>
                          <p:cTn id="49" fill="hold">
                            <p:stCondLst>
                              <p:cond delay="12800"/>
                            </p:stCondLst>
                            <p:childTnLst>
                              <p:par>
                                <p:cTn id="50" presetID="9" presetClass="entr" presetSubtype="0"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dissolve">
                                      <p:cBhvr>
                                        <p:cTn id="52" dur="1000"/>
                                        <p:tgtEl>
                                          <p:spTgt spid="2"/>
                                        </p:tgtEl>
                                      </p:cBhvr>
                                    </p:animEffect>
                                  </p:childTnLst>
                                </p:cTn>
                              </p:par>
                            </p:childTnLst>
                          </p:cTn>
                        </p:par>
                        <p:par>
                          <p:cTn id="53" fill="hold">
                            <p:stCondLst>
                              <p:cond delay="13800"/>
                            </p:stCondLst>
                            <p:childTnLst>
                              <p:par>
                                <p:cTn id="54" presetID="42" presetClass="entr" presetSubtype="0"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2000"/>
                                        <p:tgtEl>
                                          <p:spTgt spid="15"/>
                                        </p:tgtEl>
                                      </p:cBhvr>
                                    </p:animEffect>
                                    <p:anim calcmode="lin" valueType="num">
                                      <p:cBhvr>
                                        <p:cTn id="57" dur="2000" fill="hold"/>
                                        <p:tgtEl>
                                          <p:spTgt spid="15"/>
                                        </p:tgtEl>
                                        <p:attrNameLst>
                                          <p:attrName>ppt_x</p:attrName>
                                        </p:attrNameLst>
                                      </p:cBhvr>
                                      <p:tavLst>
                                        <p:tav tm="0">
                                          <p:val>
                                            <p:strVal val="#ppt_x"/>
                                          </p:val>
                                        </p:tav>
                                        <p:tav tm="100000">
                                          <p:val>
                                            <p:strVal val="#ppt_x"/>
                                          </p:val>
                                        </p:tav>
                                      </p:tavLst>
                                    </p:anim>
                                    <p:anim calcmode="lin" valueType="num">
                                      <p:cBhvr>
                                        <p:cTn id="58" dur="2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9" grpId="0"/>
      <p:bldP spid="11" grpId="0"/>
      <p:bldP spid="13" grpId="0"/>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dfait-maeci.gc.ca/canada-magazine/issue21/site/images/monument.jpg"/>
          <p:cNvPicPr>
            <a:picLocks noChangeAspect="1" noChangeArrowheads="1"/>
          </p:cNvPicPr>
          <p:nvPr/>
        </p:nvPicPr>
        <p:blipFill>
          <a:blip r:embed="rId2"/>
          <a:srcRect/>
          <a:stretch>
            <a:fillRect/>
          </a:stretch>
        </p:blipFill>
        <p:spPr bwMode="auto">
          <a:xfrm>
            <a:off x="4800600" y="3836988"/>
            <a:ext cx="4133850" cy="2792412"/>
          </a:xfrm>
          <a:prstGeom prst="rect">
            <a:avLst/>
          </a:prstGeom>
          <a:noFill/>
          <a:ln w="9525">
            <a:noFill/>
            <a:miter lim="800000"/>
            <a:headEnd/>
            <a:tailEnd/>
          </a:ln>
        </p:spPr>
      </p:pic>
      <p:sp>
        <p:nvSpPr>
          <p:cNvPr id="9218" name="TextBox 1"/>
          <p:cNvSpPr txBox="1">
            <a:spLocks noChangeArrowheads="1"/>
          </p:cNvSpPr>
          <p:nvPr/>
        </p:nvSpPr>
        <p:spPr bwMode="auto">
          <a:xfrm>
            <a:off x="304800" y="304800"/>
            <a:ext cx="5086350" cy="1016000"/>
          </a:xfrm>
          <a:prstGeom prst="rect">
            <a:avLst/>
          </a:prstGeom>
          <a:noFill/>
          <a:ln w="9525">
            <a:noFill/>
            <a:miter lim="800000"/>
            <a:headEnd/>
            <a:tailEnd/>
          </a:ln>
        </p:spPr>
        <p:txBody>
          <a:bodyPr wrap="none">
            <a:spAutoFit/>
          </a:bodyPr>
          <a:lstStyle/>
          <a:p>
            <a:r>
              <a:rPr lang="en-US" sz="2000">
                <a:latin typeface="Arial Narrow" pitchFamily="34" charset="0"/>
              </a:rPr>
              <a:t>I can proudly sew my country's flag on my backpack.</a:t>
            </a:r>
          </a:p>
          <a:p>
            <a:r>
              <a:rPr lang="en-US" sz="2000">
                <a:latin typeface="Arial Narrow" pitchFamily="34" charset="0"/>
              </a:rPr>
              <a:t>I believe in peace keeping, not policing,</a:t>
            </a:r>
          </a:p>
          <a:p>
            <a:endParaRPr lang="en-US" sz="2000"/>
          </a:p>
        </p:txBody>
      </p:sp>
      <p:sp>
        <p:nvSpPr>
          <p:cNvPr id="5" name="Rectangle 4"/>
          <p:cNvSpPr/>
          <p:nvPr/>
        </p:nvSpPr>
        <p:spPr>
          <a:xfrm>
            <a:off x="152400" y="152400"/>
            <a:ext cx="8763000" cy="647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228600" y="228600"/>
            <a:ext cx="8763000" cy="6477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TextBox 4"/>
          <p:cNvSpPr txBox="1">
            <a:spLocks noChangeArrowheads="1"/>
          </p:cNvSpPr>
          <p:nvPr/>
        </p:nvSpPr>
        <p:spPr bwMode="auto">
          <a:xfrm>
            <a:off x="914400" y="838200"/>
            <a:ext cx="7239000" cy="784830"/>
          </a:xfrm>
          <a:prstGeom prst="rect">
            <a:avLst/>
          </a:prstGeom>
          <a:noFill/>
          <a:ln w="9525">
            <a:noFill/>
            <a:miter lim="800000"/>
            <a:headEnd/>
            <a:tailEnd/>
          </a:ln>
        </p:spPr>
        <p:txBody>
          <a:bodyPr>
            <a:spAutoFit/>
          </a:bodyPr>
          <a:lstStyle/>
          <a:p>
            <a:pPr algn="ctr">
              <a:defRPr/>
            </a:pPr>
            <a:r>
              <a:rPr lang="en-US" sz="4500" b="1" dirty="0">
                <a:ln>
                  <a:solidFill>
                    <a:schemeClr val="tx1"/>
                  </a:solidFill>
                </a:ln>
                <a:solidFill>
                  <a:srgbClr val="FF0000"/>
                </a:solidFill>
                <a:latin typeface="Rockwell Extra Bold" pitchFamily="18" charset="0"/>
              </a:rPr>
              <a:t>Peacekeeping</a:t>
            </a:r>
          </a:p>
        </p:txBody>
      </p:sp>
      <p:sp>
        <p:nvSpPr>
          <p:cNvPr id="7" name="TextBox 6"/>
          <p:cNvSpPr txBox="1">
            <a:spLocks noChangeArrowheads="1"/>
          </p:cNvSpPr>
          <p:nvPr/>
        </p:nvSpPr>
        <p:spPr bwMode="auto">
          <a:xfrm>
            <a:off x="304800" y="1524000"/>
            <a:ext cx="8458200" cy="2892425"/>
          </a:xfrm>
          <a:prstGeom prst="rect">
            <a:avLst/>
          </a:prstGeom>
          <a:noFill/>
          <a:ln w="9525">
            <a:noFill/>
            <a:miter lim="800000"/>
            <a:headEnd/>
            <a:tailEnd/>
          </a:ln>
        </p:spPr>
        <p:txBody>
          <a:bodyPr>
            <a:spAutoFit/>
          </a:bodyPr>
          <a:lstStyle/>
          <a:p>
            <a:pPr algn="just"/>
            <a:r>
              <a:rPr lang="en-US" sz="1300"/>
              <a:t>The military act of “Peacekeeping” is one that Canadians far and wide hold close to their hearts and support fully.  Peacekeeping is defined as, “the action of a third party between warring forces, enforcing a cease fire or other truce, usually in support of political moves towards a lasting peace settlement.”  Simply put, instead of becoming a part of the violence, peacekeepers actively attempt to stop the violence in various ways.  Peacekeeping has become somewhat of a “tradition” throughout Canadian culture, and plays a major part in our history.  The first United Nations peacekeeping mission Canada found themselves actively involved in occurred in 1948.  The objective of this mission was to supervise the cease-fire between Israel and her neighboring Arab countries after the end of the War of Independence.  The truce was to be supervised by Canadian monitors.  Canada’s first “official” peacekeeping force, however, was not established until 1956 once again in the face of another Middle Eastern conflict.  This conflict, the Suez Canal crisis.  The Egyptian President, Gamal Abdal Nasser, declared he was intending to nationalize the canal.  This made the super-powers of the world at the time very unhappy and fighting was guaranteed.  All until Lester B. Pearson proposed that a UN sponsored force, composed of soldiers from countries not involved in the fighting, could separate the armies at war and monitor the cease-fire.  For his actions and proposal, Lester B. Pearson was awarded the Nobel Peace Prize.  Since this monumental</a:t>
            </a:r>
          </a:p>
        </p:txBody>
      </p:sp>
      <p:sp>
        <p:nvSpPr>
          <p:cNvPr id="9" name="TextBox 8"/>
          <p:cNvSpPr txBox="1">
            <a:spLocks noChangeArrowheads="1"/>
          </p:cNvSpPr>
          <p:nvPr/>
        </p:nvSpPr>
        <p:spPr bwMode="auto">
          <a:xfrm>
            <a:off x="304800" y="4267200"/>
            <a:ext cx="4953000" cy="2292350"/>
          </a:xfrm>
          <a:prstGeom prst="rect">
            <a:avLst/>
          </a:prstGeom>
          <a:noFill/>
          <a:ln w="9525">
            <a:noFill/>
            <a:miter lim="800000"/>
            <a:headEnd/>
            <a:tailEnd/>
          </a:ln>
        </p:spPr>
        <p:txBody>
          <a:bodyPr>
            <a:spAutoFit/>
          </a:bodyPr>
          <a:lstStyle/>
          <a:p>
            <a:pPr algn="just"/>
            <a:r>
              <a:rPr lang="en-US" sz="1300"/>
              <a:t>event in history, Canada has been involved in countless peacekeeping operations including efforts in: Iraq / Kuwait from April 1991-October 1993, Rwanda from October 1993-March 1996, and most notably Bosnia and Herzegovina from December 1995-December 2002.  The majority of Canadians still maintain their “peacekeeping, not policing” stance, although, with their current involvement in Afghanistan, many Canadians feel that their military has lost focus of our values and the mission is under much scrutiny.  Canada is still currently peacekeeping in fourteen different missions throughout Africa, Europe, Asia, South America, and the Middle East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childTnLst>
                                </p:cTn>
                              </p:par>
                            </p:childTnLst>
                          </p:cTn>
                        </p:par>
                        <p:par>
                          <p:cTn id="8" fill="hold">
                            <p:stCondLst>
                              <p:cond delay="2000"/>
                            </p:stCondLst>
                            <p:childTnLst>
                              <p:par>
                                <p:cTn id="9" presetID="56" presetClass="entr" presetSubtype="0" fill="hold" nodeType="after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 by="(-#ppt_w*2)" calcmode="lin" valueType="num">
                                      <p:cBhvr rctx="PPT">
                                        <p:cTn id="11" dur="500" autoRev="1" fill="hold">
                                          <p:stCondLst>
                                            <p:cond delay="0"/>
                                          </p:stCondLst>
                                        </p:cTn>
                                        <p:tgtEl>
                                          <p:spTgt spid="8"/>
                                        </p:tgtEl>
                                        <p:attrNameLst>
                                          <p:attrName>ppt_w</p:attrName>
                                        </p:attrNameLst>
                                      </p:cBhvr>
                                    </p:anim>
                                    <p:anim by="(#ppt_w*0.50)" calcmode="lin" valueType="num">
                                      <p:cBhvr>
                                        <p:cTn id="12" dur="500" decel="50000" autoRev="1" fill="hold">
                                          <p:stCondLst>
                                            <p:cond delay="0"/>
                                          </p:stCondLst>
                                        </p:cTn>
                                        <p:tgtEl>
                                          <p:spTgt spid="8"/>
                                        </p:tgtEl>
                                        <p:attrNameLst>
                                          <p:attrName>ppt_x</p:attrName>
                                        </p:attrNameLst>
                                      </p:cBhvr>
                                    </p:anim>
                                    <p:anim from="(-#ppt_h/2)" to="(#ppt_y)" calcmode="lin" valueType="num">
                                      <p:cBhvr>
                                        <p:cTn id="13" dur="1000" fill="hold">
                                          <p:stCondLst>
                                            <p:cond delay="0"/>
                                          </p:stCondLst>
                                        </p:cTn>
                                        <p:tgtEl>
                                          <p:spTgt spid="8"/>
                                        </p:tgtEl>
                                        <p:attrNameLst>
                                          <p:attrName>ppt_y</p:attrName>
                                        </p:attrNameLst>
                                      </p:cBhvr>
                                    </p:anim>
                                    <p:animRot by="21600000">
                                      <p:cBhvr>
                                        <p:cTn id="14" dur="1000" fill="hold">
                                          <p:stCondLst>
                                            <p:cond delay="0"/>
                                          </p:stCondLst>
                                        </p:cTn>
                                        <p:tgtEl>
                                          <p:spTgt spid="8"/>
                                        </p:tgtEl>
                                        <p:attrNameLst>
                                          <p:attrName>r</p:attrName>
                                        </p:attrNameLst>
                                      </p:cBhvr>
                                    </p:animRot>
                                  </p:childTnLst>
                                </p:cTn>
                              </p:par>
                            </p:childTnLst>
                          </p:cTn>
                        </p:par>
                        <p:par>
                          <p:cTn id="15" fill="hold">
                            <p:stCondLst>
                              <p:cond delay="4100"/>
                            </p:stCondLst>
                            <p:childTnLst>
                              <p:par>
                                <p:cTn id="16" presetID="10"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20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2000"/>
                                        <p:tgtEl>
                                          <p:spTgt spid="9"/>
                                        </p:tgtEl>
                                      </p:cBhvr>
                                    </p:animEffect>
                                  </p:childTnLst>
                                </p:cTn>
                              </p:par>
                            </p:childTnLst>
                          </p:cTn>
                        </p:par>
                        <p:par>
                          <p:cTn id="22" fill="hold">
                            <p:stCondLst>
                              <p:cond delay="6100"/>
                            </p:stCondLst>
                            <p:childTnLst>
                              <p:par>
                                <p:cTn id="23" presetID="21" presetClass="entr" presetSubtype="4" fill="hold" nodeType="afterEffect">
                                  <p:stCondLst>
                                    <p:cond delay="0"/>
                                  </p:stCondLst>
                                  <p:childTnLst>
                                    <p:set>
                                      <p:cBhvr>
                                        <p:cTn id="24" dur="1" fill="hold">
                                          <p:stCondLst>
                                            <p:cond delay="0"/>
                                          </p:stCondLst>
                                        </p:cTn>
                                        <p:tgtEl>
                                          <p:spTgt spid="7170"/>
                                        </p:tgtEl>
                                        <p:attrNameLst>
                                          <p:attrName>style.visibility</p:attrName>
                                        </p:attrNameLst>
                                      </p:cBhvr>
                                      <p:to>
                                        <p:strVal val="visible"/>
                                      </p:to>
                                    </p:set>
                                    <p:animEffect transition="in" filter="wheel(4)">
                                      <p:cBhvr>
                                        <p:cTn id="25"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1"/>
          <p:cNvSpPr txBox="1">
            <a:spLocks noChangeArrowheads="1"/>
          </p:cNvSpPr>
          <p:nvPr/>
        </p:nvSpPr>
        <p:spPr bwMode="auto">
          <a:xfrm>
            <a:off x="304800" y="304800"/>
            <a:ext cx="2562225" cy="400050"/>
          </a:xfrm>
          <a:prstGeom prst="rect">
            <a:avLst/>
          </a:prstGeom>
          <a:noFill/>
          <a:ln w="9525">
            <a:noFill/>
            <a:miter lim="800000"/>
            <a:headEnd/>
            <a:tailEnd/>
          </a:ln>
        </p:spPr>
        <p:txBody>
          <a:bodyPr wrap="none">
            <a:spAutoFit/>
          </a:bodyPr>
          <a:lstStyle/>
          <a:p>
            <a:r>
              <a:rPr lang="en-US" sz="2000">
                <a:latin typeface="Arial Narrow" pitchFamily="34" charset="0"/>
              </a:rPr>
              <a:t>diversity, not assimilation,</a:t>
            </a:r>
            <a:endParaRPr lang="en-US" sz="2000"/>
          </a:p>
        </p:txBody>
      </p:sp>
      <p:sp>
        <p:nvSpPr>
          <p:cNvPr id="5" name="Rectangle 4"/>
          <p:cNvSpPr/>
          <p:nvPr/>
        </p:nvSpPr>
        <p:spPr>
          <a:xfrm>
            <a:off x="152400" y="152400"/>
            <a:ext cx="8763000" cy="647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228600" y="228600"/>
            <a:ext cx="8763000" cy="6477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TextBox 6"/>
          <p:cNvSpPr txBox="1">
            <a:spLocks noChangeArrowheads="1"/>
          </p:cNvSpPr>
          <p:nvPr/>
        </p:nvSpPr>
        <p:spPr bwMode="auto">
          <a:xfrm>
            <a:off x="914400" y="685800"/>
            <a:ext cx="7239000" cy="784830"/>
          </a:xfrm>
          <a:prstGeom prst="rect">
            <a:avLst/>
          </a:prstGeom>
          <a:noFill/>
          <a:ln w="9525">
            <a:noFill/>
            <a:miter lim="800000"/>
            <a:headEnd/>
            <a:tailEnd/>
          </a:ln>
        </p:spPr>
        <p:txBody>
          <a:bodyPr>
            <a:spAutoFit/>
          </a:bodyPr>
          <a:lstStyle/>
          <a:p>
            <a:pPr algn="ctr">
              <a:defRPr/>
            </a:pPr>
            <a:r>
              <a:rPr lang="en-US" sz="4500" b="1" dirty="0">
                <a:ln>
                  <a:solidFill>
                    <a:schemeClr val="tx1"/>
                  </a:solidFill>
                </a:ln>
                <a:solidFill>
                  <a:srgbClr val="FF0000"/>
                </a:solidFill>
                <a:latin typeface="Rockwell Extra Bold" pitchFamily="18" charset="0"/>
              </a:rPr>
              <a:t>Multiculturalism</a:t>
            </a:r>
          </a:p>
        </p:txBody>
      </p:sp>
      <p:pic>
        <p:nvPicPr>
          <p:cNvPr id="5122" name="Picture 2" descr="http://images.ctv.ca/archives/CTVNews/img2/20060629/465_mosaic_canada2006B.jpg"/>
          <p:cNvPicPr>
            <a:picLocks noChangeAspect="1" noChangeArrowheads="1"/>
          </p:cNvPicPr>
          <p:nvPr/>
        </p:nvPicPr>
        <p:blipFill>
          <a:blip r:embed="rId2"/>
          <a:srcRect/>
          <a:stretch>
            <a:fillRect/>
          </a:stretch>
        </p:blipFill>
        <p:spPr bwMode="auto">
          <a:xfrm>
            <a:off x="5410200" y="5094288"/>
            <a:ext cx="3390900" cy="1458912"/>
          </a:xfrm>
          <a:prstGeom prst="rect">
            <a:avLst/>
          </a:prstGeom>
          <a:noFill/>
          <a:ln w="9525">
            <a:solidFill>
              <a:srgbClr val="FF0000"/>
            </a:solidFill>
            <a:miter lim="800000"/>
            <a:headEnd/>
            <a:tailEnd/>
          </a:ln>
        </p:spPr>
      </p:pic>
      <p:sp>
        <p:nvSpPr>
          <p:cNvPr id="10" name="TextBox 9"/>
          <p:cNvSpPr txBox="1"/>
          <p:nvPr/>
        </p:nvSpPr>
        <p:spPr>
          <a:xfrm>
            <a:off x="304800" y="1676400"/>
            <a:ext cx="8458200" cy="3478213"/>
          </a:xfrm>
          <a:prstGeom prst="rect">
            <a:avLst/>
          </a:prstGeom>
          <a:noFill/>
        </p:spPr>
        <p:txBody>
          <a:bodyPr>
            <a:spAutoFit/>
          </a:bodyPr>
          <a:lstStyle/>
          <a:p>
            <a:pPr>
              <a:buFont typeface="Arial" pitchFamily="34" charset="0"/>
              <a:buChar char="•"/>
              <a:defRPr/>
            </a:pPr>
            <a:r>
              <a:rPr lang="en-US" sz="2000" dirty="0"/>
              <a:t>People of British &amp; French decent constitute more than half of Canada</a:t>
            </a:r>
          </a:p>
          <a:p>
            <a:pPr marL="0" lvl="2">
              <a:buFont typeface="Arial" pitchFamily="34" charset="0"/>
              <a:buChar char="•"/>
              <a:defRPr/>
            </a:pPr>
            <a:r>
              <a:rPr lang="en-US" sz="2000" dirty="0"/>
              <a:t>Cultures: 	28% British		15% European</a:t>
            </a:r>
          </a:p>
          <a:p>
            <a:pPr lvl="2">
              <a:defRPr/>
            </a:pPr>
            <a:r>
              <a:rPr lang="en-US" sz="2000" dirty="0"/>
              <a:t>	26% Mixed		6%  Asian, African, or Arab</a:t>
            </a:r>
          </a:p>
          <a:p>
            <a:pPr lvl="2">
              <a:defRPr/>
            </a:pPr>
            <a:r>
              <a:rPr lang="en-US" sz="2000" dirty="0"/>
              <a:t>	23% French		2%  Aboriginal / </a:t>
            </a:r>
            <a:r>
              <a:rPr lang="en-US" sz="2000" dirty="0" err="1"/>
              <a:t>Metis</a:t>
            </a:r>
            <a:endParaRPr lang="en-US" sz="2000" dirty="0"/>
          </a:p>
          <a:p>
            <a:pPr lvl="2">
              <a:defRPr/>
            </a:pPr>
            <a:endParaRPr lang="en-US" sz="2000" dirty="0"/>
          </a:p>
          <a:p>
            <a:pPr>
              <a:buFont typeface="Arial" pitchFamily="34" charset="0"/>
              <a:buChar char="•"/>
              <a:defRPr/>
            </a:pPr>
            <a:r>
              <a:rPr lang="en-US" sz="2000" dirty="0"/>
              <a:t>Languages: French &amp; English</a:t>
            </a:r>
          </a:p>
          <a:p>
            <a:pPr lvl="2">
              <a:defRPr/>
            </a:pPr>
            <a:r>
              <a:rPr lang="en-US" sz="2000" dirty="0"/>
              <a:t>59% English	23% French	18% Other (2001)</a:t>
            </a:r>
          </a:p>
          <a:p>
            <a:pPr lvl="2">
              <a:defRPr/>
            </a:pPr>
            <a:endParaRPr lang="en-US" sz="2000" dirty="0"/>
          </a:p>
          <a:p>
            <a:pPr marL="0" lvl="2">
              <a:buFont typeface="Arial" pitchFamily="34" charset="0"/>
              <a:buChar char="•"/>
              <a:defRPr/>
            </a:pPr>
            <a:r>
              <a:rPr lang="en-US" sz="2000" dirty="0"/>
              <a:t>Religions:	42.6% Roman Catholic		11.8 % Unspecified</a:t>
            </a:r>
          </a:p>
          <a:p>
            <a:pPr lvl="2">
              <a:defRPr/>
            </a:pPr>
            <a:r>
              <a:rPr lang="en-US" sz="2000" dirty="0"/>
              <a:t>	23.3 % Protestant		4.4% Christian</a:t>
            </a:r>
          </a:p>
          <a:p>
            <a:pPr lvl="2">
              <a:defRPr/>
            </a:pPr>
            <a:r>
              <a:rPr lang="en-US" sz="2000" dirty="0"/>
              <a:t>	16% None			1.9% Muslim</a:t>
            </a:r>
          </a:p>
        </p:txBody>
      </p:sp>
      <p:sp>
        <p:nvSpPr>
          <p:cNvPr id="11" name="TextBox 10"/>
          <p:cNvSpPr txBox="1">
            <a:spLocks noChangeArrowheads="1"/>
          </p:cNvSpPr>
          <p:nvPr/>
        </p:nvSpPr>
        <p:spPr bwMode="auto">
          <a:xfrm>
            <a:off x="304800" y="5334000"/>
            <a:ext cx="5105400" cy="584200"/>
          </a:xfrm>
          <a:prstGeom prst="rect">
            <a:avLst/>
          </a:prstGeom>
          <a:noFill/>
          <a:ln w="9525">
            <a:noFill/>
            <a:miter lim="800000"/>
            <a:headEnd/>
            <a:tailEnd/>
          </a:ln>
        </p:spPr>
        <p:txBody>
          <a:bodyPr>
            <a:spAutoFit/>
          </a:bodyPr>
          <a:lstStyle/>
          <a:p>
            <a:pPr>
              <a:buFont typeface="Arial" charset="0"/>
              <a:buChar char="•"/>
            </a:pPr>
            <a:r>
              <a:rPr lang="en-US" sz="3200"/>
              <a:t>Still growing!!!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2000"/>
                                        <p:tgtEl>
                                          <p:spTgt spid="11266"/>
                                        </p:tgtEl>
                                      </p:cBhvr>
                                    </p:animEffect>
                                  </p:childTnLst>
                                </p:cTn>
                              </p:par>
                            </p:childTnLst>
                          </p:cTn>
                        </p:par>
                        <p:par>
                          <p:cTn id="8" fill="hold">
                            <p:stCondLst>
                              <p:cond delay="2000"/>
                            </p:stCondLst>
                            <p:childTnLst>
                              <p:par>
                                <p:cTn id="9" presetID="56" presetClass="entr" presetSubtype="0" fill="hold"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500" autoRev="1" fill="hold">
                                          <p:stCondLst>
                                            <p:cond delay="0"/>
                                          </p:stCondLst>
                                        </p:cTn>
                                        <p:tgtEl>
                                          <p:spTgt spid="7"/>
                                        </p:tgtEl>
                                        <p:attrNameLst>
                                          <p:attrName>ppt_w</p:attrName>
                                        </p:attrNameLst>
                                      </p:cBhvr>
                                    </p:anim>
                                    <p:anim by="(#ppt_w*0.50)" calcmode="lin" valueType="num">
                                      <p:cBhvr>
                                        <p:cTn id="12" dur="500" decel="50000" autoRev="1" fill="hold">
                                          <p:stCondLst>
                                            <p:cond delay="0"/>
                                          </p:stCondLst>
                                        </p:cTn>
                                        <p:tgtEl>
                                          <p:spTgt spid="7"/>
                                        </p:tgtEl>
                                        <p:attrNameLst>
                                          <p:attrName>ppt_x</p:attrName>
                                        </p:attrNameLst>
                                      </p:cBhvr>
                                    </p:anim>
                                    <p:anim from="(-#ppt_h/2)" to="(#ppt_y)" calcmode="lin" valueType="num">
                                      <p:cBhvr>
                                        <p:cTn id="13" dur="1000" fill="hold">
                                          <p:stCondLst>
                                            <p:cond delay="0"/>
                                          </p:stCondLst>
                                        </p:cTn>
                                        <p:tgtEl>
                                          <p:spTgt spid="7"/>
                                        </p:tgtEl>
                                        <p:attrNameLst>
                                          <p:attrName>ppt_y</p:attrName>
                                        </p:attrNameLst>
                                      </p:cBhvr>
                                    </p:anim>
                                    <p:animRot by="21600000">
                                      <p:cBhvr>
                                        <p:cTn id="14" dur="1000" fill="hold">
                                          <p:stCondLst>
                                            <p:cond delay="0"/>
                                          </p:stCondLst>
                                        </p:cTn>
                                        <p:tgtEl>
                                          <p:spTgt spid="7"/>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9" presetClass="entr" presetSubtype="0" fill="hold" nodeType="afterEffect">
                                  <p:stCondLst>
                                    <p:cond delay="0"/>
                                  </p:stCondLst>
                                  <p:childTnLst>
                                    <p:set>
                                      <p:cBhvr>
                                        <p:cTn id="29" dur="1" fill="hold">
                                          <p:stCondLst>
                                            <p:cond delay="0"/>
                                          </p:stCondLst>
                                        </p:cTn>
                                        <p:tgtEl>
                                          <p:spTgt spid="5122"/>
                                        </p:tgtEl>
                                        <p:attrNameLst>
                                          <p:attrName>style.visibility</p:attrName>
                                        </p:attrNameLst>
                                      </p:cBhvr>
                                      <p:to>
                                        <p:strVal val="visible"/>
                                      </p:to>
                                    </p:set>
                                    <p:animEffect transition="in" filter="dissolve">
                                      <p:cBhvr>
                                        <p:cTn id="30"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1"/>
          <p:cNvSpPr txBox="1">
            <a:spLocks noChangeArrowheads="1"/>
          </p:cNvSpPr>
          <p:nvPr/>
        </p:nvSpPr>
        <p:spPr bwMode="auto">
          <a:xfrm>
            <a:off x="304800" y="304800"/>
            <a:ext cx="5203825" cy="1016000"/>
          </a:xfrm>
          <a:prstGeom prst="rect">
            <a:avLst/>
          </a:prstGeom>
          <a:noFill/>
          <a:ln w="9525">
            <a:noFill/>
            <a:miter lim="800000"/>
            <a:headEnd/>
            <a:tailEnd/>
          </a:ln>
        </p:spPr>
        <p:txBody>
          <a:bodyPr wrap="none">
            <a:spAutoFit/>
          </a:bodyPr>
          <a:lstStyle/>
          <a:p>
            <a:r>
              <a:rPr lang="en-US" sz="2000">
                <a:latin typeface="Arial Narrow" pitchFamily="34" charset="0"/>
              </a:rPr>
              <a:t>and that the beaver is a truly proud and noble animal. </a:t>
            </a:r>
            <a:br>
              <a:rPr lang="en-US" sz="2000">
                <a:latin typeface="Arial Narrow" pitchFamily="34" charset="0"/>
              </a:rPr>
            </a:br>
            <a:r>
              <a:rPr lang="en-US" sz="2000">
                <a:latin typeface="Arial Narrow" pitchFamily="34" charset="0"/>
              </a:rPr>
              <a:t>A toque is a hat, a chesterfield is a couch, </a:t>
            </a:r>
            <a:br>
              <a:rPr lang="en-US" sz="2000">
                <a:latin typeface="Arial Narrow" pitchFamily="34" charset="0"/>
              </a:rPr>
            </a:br>
            <a:r>
              <a:rPr lang="en-US" sz="2000">
                <a:latin typeface="Arial Narrow" pitchFamily="34" charset="0"/>
              </a:rPr>
              <a:t>and it is pronounced 'zed' not 'zee', 'zed' !!!!</a:t>
            </a:r>
            <a:endParaRPr lang="en-US" sz="2000"/>
          </a:p>
        </p:txBody>
      </p:sp>
      <p:sp>
        <p:nvSpPr>
          <p:cNvPr id="5" name="Rectangle 4"/>
          <p:cNvSpPr/>
          <p:nvPr/>
        </p:nvSpPr>
        <p:spPr>
          <a:xfrm>
            <a:off x="152400" y="152400"/>
            <a:ext cx="8763000" cy="647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228600" y="228600"/>
            <a:ext cx="8763000" cy="6477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TextBox 6"/>
          <p:cNvSpPr txBox="1">
            <a:spLocks noChangeArrowheads="1"/>
          </p:cNvSpPr>
          <p:nvPr/>
        </p:nvSpPr>
        <p:spPr bwMode="auto">
          <a:xfrm>
            <a:off x="304800" y="1295400"/>
            <a:ext cx="8534400" cy="784830"/>
          </a:xfrm>
          <a:prstGeom prst="rect">
            <a:avLst/>
          </a:prstGeom>
          <a:noFill/>
          <a:ln w="9525">
            <a:noFill/>
            <a:miter lim="800000"/>
            <a:headEnd/>
            <a:tailEnd/>
          </a:ln>
        </p:spPr>
        <p:txBody>
          <a:bodyPr>
            <a:spAutoFit/>
          </a:bodyPr>
          <a:lstStyle/>
          <a:p>
            <a:pPr algn="ctr">
              <a:defRPr/>
            </a:pPr>
            <a:r>
              <a:rPr lang="en-US" sz="4500" b="1" dirty="0">
                <a:ln>
                  <a:solidFill>
                    <a:schemeClr val="tx1"/>
                  </a:solidFill>
                </a:ln>
                <a:solidFill>
                  <a:srgbClr val="FF0000"/>
                </a:solidFill>
                <a:latin typeface="Rockwell Extra Bold" pitchFamily="18" charset="0"/>
              </a:rPr>
              <a:t>Canada to Canadians</a:t>
            </a:r>
          </a:p>
        </p:txBody>
      </p:sp>
      <p:pic>
        <p:nvPicPr>
          <p:cNvPr id="4098" name="Picture 2" descr="http://www.thinkbigcanada.ca/images/bucky_tp.gif"/>
          <p:cNvPicPr>
            <a:picLocks noChangeAspect="1" noChangeArrowheads="1"/>
          </p:cNvPicPr>
          <p:nvPr/>
        </p:nvPicPr>
        <p:blipFill>
          <a:blip r:embed="rId2"/>
          <a:srcRect/>
          <a:stretch>
            <a:fillRect/>
          </a:stretch>
        </p:blipFill>
        <p:spPr bwMode="auto">
          <a:xfrm>
            <a:off x="2819400" y="2971800"/>
            <a:ext cx="3810000" cy="3532188"/>
          </a:xfrm>
          <a:prstGeom prst="rect">
            <a:avLst/>
          </a:prstGeom>
          <a:noFill/>
          <a:ln w="9525">
            <a:noFill/>
            <a:miter lim="800000"/>
            <a:headEnd/>
            <a:tailEnd/>
          </a:ln>
        </p:spPr>
      </p:pic>
      <p:sp>
        <p:nvSpPr>
          <p:cNvPr id="8" name="TextBox 7"/>
          <p:cNvSpPr txBox="1">
            <a:spLocks noChangeArrowheads="1"/>
          </p:cNvSpPr>
          <p:nvPr/>
        </p:nvSpPr>
        <p:spPr bwMode="auto">
          <a:xfrm>
            <a:off x="457200" y="1981200"/>
            <a:ext cx="8229600" cy="923925"/>
          </a:xfrm>
          <a:prstGeom prst="rect">
            <a:avLst/>
          </a:prstGeom>
          <a:noFill/>
          <a:ln w="9525">
            <a:noFill/>
            <a:miter lim="800000"/>
            <a:headEnd/>
            <a:tailEnd/>
          </a:ln>
        </p:spPr>
        <p:txBody>
          <a:bodyPr>
            <a:spAutoFit/>
          </a:bodyPr>
          <a:lstStyle/>
          <a:p>
            <a:pPr algn="ctr"/>
            <a:r>
              <a:rPr lang="en-US"/>
              <a:t>Like every other country, Canada has its own “Lingo” so to speak.  Therefore we have English words in our vocabulary that people in other countries who also speak English won’t necessarily recognize.  For example:</a:t>
            </a:r>
          </a:p>
        </p:txBody>
      </p:sp>
      <p:pic>
        <p:nvPicPr>
          <p:cNvPr id="5124" name="Picture 4" descr="http://www.olympiacycle.com/images/productreviewtoque4.jpg"/>
          <p:cNvPicPr>
            <a:picLocks noChangeAspect="1" noChangeArrowheads="1"/>
          </p:cNvPicPr>
          <p:nvPr/>
        </p:nvPicPr>
        <p:blipFill>
          <a:blip r:embed="rId3"/>
          <a:srcRect l="67339" t="1062" r="447" b="66724"/>
          <a:stretch>
            <a:fillRect/>
          </a:stretch>
        </p:blipFill>
        <p:spPr bwMode="auto">
          <a:xfrm>
            <a:off x="6858000" y="3352800"/>
            <a:ext cx="1828800" cy="1828800"/>
          </a:xfrm>
          <a:prstGeom prst="rect">
            <a:avLst/>
          </a:prstGeom>
          <a:noFill/>
          <a:ln w="9525">
            <a:solidFill>
              <a:schemeClr val="tx1"/>
            </a:solidFill>
            <a:miter lim="800000"/>
            <a:headEnd/>
            <a:tailEnd/>
          </a:ln>
        </p:spPr>
      </p:pic>
      <p:sp>
        <p:nvSpPr>
          <p:cNvPr id="10" name="TextBox 9"/>
          <p:cNvSpPr txBox="1">
            <a:spLocks noChangeArrowheads="1"/>
          </p:cNvSpPr>
          <p:nvPr/>
        </p:nvSpPr>
        <p:spPr bwMode="auto">
          <a:xfrm>
            <a:off x="6934200" y="2895600"/>
            <a:ext cx="1676400" cy="430213"/>
          </a:xfrm>
          <a:prstGeom prst="rect">
            <a:avLst/>
          </a:prstGeom>
          <a:noFill/>
          <a:ln w="9525">
            <a:noFill/>
            <a:miter lim="800000"/>
            <a:headEnd/>
            <a:tailEnd/>
          </a:ln>
        </p:spPr>
        <p:txBody>
          <a:bodyPr>
            <a:spAutoFit/>
          </a:bodyPr>
          <a:lstStyle/>
          <a:p>
            <a:pPr algn="ctr"/>
            <a:r>
              <a:rPr lang="en-US" sz="2200"/>
              <a:t>Toque</a:t>
            </a:r>
          </a:p>
        </p:txBody>
      </p:sp>
      <p:pic>
        <p:nvPicPr>
          <p:cNvPr id="5127" name="Picture 7" descr="C:\Users\owner\AppData\Local\Microsoft\Windows\Temporary Internet Files\Content.IE5\4ZK1PM4X\MCHH00984_0000[1].wmf"/>
          <p:cNvPicPr>
            <a:picLocks noChangeAspect="1" noChangeArrowheads="1"/>
          </p:cNvPicPr>
          <p:nvPr/>
        </p:nvPicPr>
        <p:blipFill>
          <a:blip r:embed="rId4"/>
          <a:srcRect/>
          <a:stretch>
            <a:fillRect/>
          </a:stretch>
        </p:blipFill>
        <p:spPr bwMode="auto">
          <a:xfrm>
            <a:off x="381000" y="5105400"/>
            <a:ext cx="2344738" cy="1343025"/>
          </a:xfrm>
          <a:prstGeom prst="rect">
            <a:avLst/>
          </a:prstGeom>
          <a:noFill/>
          <a:ln w="9525">
            <a:noFill/>
            <a:miter lim="800000"/>
            <a:headEnd/>
            <a:tailEnd/>
          </a:ln>
        </p:spPr>
      </p:pic>
      <p:sp>
        <p:nvSpPr>
          <p:cNvPr id="14" name="TextBox 13"/>
          <p:cNvSpPr txBox="1">
            <a:spLocks noChangeArrowheads="1"/>
          </p:cNvSpPr>
          <p:nvPr/>
        </p:nvSpPr>
        <p:spPr bwMode="auto">
          <a:xfrm>
            <a:off x="533400" y="4724400"/>
            <a:ext cx="1981200" cy="430213"/>
          </a:xfrm>
          <a:prstGeom prst="rect">
            <a:avLst/>
          </a:prstGeom>
          <a:noFill/>
          <a:ln w="9525">
            <a:noFill/>
            <a:miter lim="800000"/>
            <a:headEnd/>
            <a:tailEnd/>
          </a:ln>
        </p:spPr>
        <p:txBody>
          <a:bodyPr>
            <a:spAutoFit/>
          </a:bodyPr>
          <a:lstStyle/>
          <a:p>
            <a:pPr algn="ctr"/>
            <a:r>
              <a:rPr lang="en-US" sz="2200"/>
              <a:t>Chesterfield</a:t>
            </a:r>
          </a:p>
        </p:txBody>
      </p:sp>
      <p:sp>
        <p:nvSpPr>
          <p:cNvPr id="15" name="TextBox 14"/>
          <p:cNvSpPr txBox="1">
            <a:spLocks noChangeArrowheads="1"/>
          </p:cNvSpPr>
          <p:nvPr/>
        </p:nvSpPr>
        <p:spPr bwMode="auto">
          <a:xfrm>
            <a:off x="990600" y="2971800"/>
            <a:ext cx="1066800" cy="1784350"/>
          </a:xfrm>
          <a:prstGeom prst="rect">
            <a:avLst/>
          </a:prstGeom>
          <a:noFill/>
          <a:ln w="9525">
            <a:noFill/>
            <a:miter lim="800000"/>
            <a:headEnd/>
            <a:tailEnd/>
          </a:ln>
        </p:spPr>
        <p:txBody>
          <a:bodyPr>
            <a:spAutoFit/>
          </a:bodyPr>
          <a:lstStyle/>
          <a:p>
            <a:r>
              <a:rPr lang="en-US" sz="11000">
                <a:latin typeface="Rockwell Extra Bold" pitchFamily="18" charset="0"/>
              </a:rPr>
              <a:t>Z</a:t>
            </a:r>
          </a:p>
        </p:txBody>
      </p:sp>
      <p:sp>
        <p:nvSpPr>
          <p:cNvPr id="16" name="TextBox 15"/>
          <p:cNvSpPr txBox="1">
            <a:spLocks noChangeArrowheads="1"/>
          </p:cNvSpPr>
          <p:nvPr/>
        </p:nvSpPr>
        <p:spPr bwMode="auto">
          <a:xfrm>
            <a:off x="609600" y="2971800"/>
            <a:ext cx="1981200" cy="430213"/>
          </a:xfrm>
          <a:prstGeom prst="rect">
            <a:avLst/>
          </a:prstGeom>
          <a:noFill/>
          <a:ln w="9525">
            <a:noFill/>
            <a:miter lim="800000"/>
            <a:headEnd/>
            <a:tailEnd/>
          </a:ln>
        </p:spPr>
        <p:txBody>
          <a:bodyPr>
            <a:spAutoFit/>
          </a:bodyPr>
          <a:lstStyle/>
          <a:p>
            <a:pPr algn="ctr"/>
            <a:r>
              <a:rPr lang="en-US" sz="2200"/>
              <a:t>“zed”</a:t>
            </a:r>
          </a:p>
        </p:txBody>
      </p:sp>
      <p:sp>
        <p:nvSpPr>
          <p:cNvPr id="17" name="TextBox 16"/>
          <p:cNvSpPr txBox="1">
            <a:spLocks noChangeArrowheads="1"/>
          </p:cNvSpPr>
          <p:nvPr/>
        </p:nvSpPr>
        <p:spPr bwMode="auto">
          <a:xfrm>
            <a:off x="5943600" y="5257800"/>
            <a:ext cx="2819400" cy="1323975"/>
          </a:xfrm>
          <a:prstGeom prst="rect">
            <a:avLst/>
          </a:prstGeom>
          <a:noFill/>
          <a:ln w="9525">
            <a:noFill/>
            <a:miter lim="800000"/>
            <a:headEnd/>
            <a:tailEnd/>
          </a:ln>
        </p:spPr>
        <p:txBody>
          <a:bodyPr>
            <a:spAutoFit/>
          </a:bodyPr>
          <a:lstStyle/>
          <a:p>
            <a:pPr algn="ctr"/>
            <a:r>
              <a:rPr lang="en-US" sz="8000">
                <a:latin typeface="Rockwell Extra Bold" pitchFamily="18" charset="0"/>
              </a:rPr>
              <a:t>Eh?!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fade">
                                      <p:cBhvr>
                                        <p:cTn id="7" dur="2000"/>
                                        <p:tgtEl>
                                          <p:spTgt spid="12290"/>
                                        </p:tgtEl>
                                      </p:cBhvr>
                                    </p:animEffect>
                                  </p:childTnLst>
                                </p:cTn>
                              </p:par>
                            </p:childTnLst>
                          </p:cTn>
                        </p:par>
                        <p:par>
                          <p:cTn id="8" fill="hold">
                            <p:stCondLst>
                              <p:cond delay="2000"/>
                            </p:stCondLst>
                            <p:childTnLst>
                              <p:par>
                                <p:cTn id="9" presetID="56" presetClass="entr" presetSubtype="0" fill="hold"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500" autoRev="1" fill="hold">
                                          <p:stCondLst>
                                            <p:cond delay="0"/>
                                          </p:stCondLst>
                                        </p:cTn>
                                        <p:tgtEl>
                                          <p:spTgt spid="7"/>
                                        </p:tgtEl>
                                        <p:attrNameLst>
                                          <p:attrName>ppt_w</p:attrName>
                                        </p:attrNameLst>
                                      </p:cBhvr>
                                    </p:anim>
                                    <p:anim by="(#ppt_w*0.50)" calcmode="lin" valueType="num">
                                      <p:cBhvr>
                                        <p:cTn id="12" dur="500" decel="50000" autoRev="1" fill="hold">
                                          <p:stCondLst>
                                            <p:cond delay="0"/>
                                          </p:stCondLst>
                                        </p:cTn>
                                        <p:tgtEl>
                                          <p:spTgt spid="7"/>
                                        </p:tgtEl>
                                        <p:attrNameLst>
                                          <p:attrName>ppt_x</p:attrName>
                                        </p:attrNameLst>
                                      </p:cBhvr>
                                    </p:anim>
                                    <p:anim from="(-#ppt_h/2)" to="(#ppt_y)" calcmode="lin" valueType="num">
                                      <p:cBhvr>
                                        <p:cTn id="13" dur="1000" fill="hold">
                                          <p:stCondLst>
                                            <p:cond delay="0"/>
                                          </p:stCondLst>
                                        </p:cTn>
                                        <p:tgtEl>
                                          <p:spTgt spid="7"/>
                                        </p:tgtEl>
                                        <p:attrNameLst>
                                          <p:attrName>ppt_y</p:attrName>
                                        </p:attrNameLst>
                                      </p:cBhvr>
                                    </p:anim>
                                    <p:animRot by="21600000">
                                      <p:cBhvr>
                                        <p:cTn id="14" dur="1000" fill="hold">
                                          <p:stCondLst>
                                            <p:cond delay="0"/>
                                          </p:stCondLst>
                                        </p:cTn>
                                        <p:tgtEl>
                                          <p:spTgt spid="7"/>
                                        </p:tgtEl>
                                        <p:attrNameLst>
                                          <p:attrName>r</p:attrName>
                                        </p:attrNameLst>
                                      </p:cBhvr>
                                    </p:animRot>
                                  </p:childTnLst>
                                </p:cTn>
                              </p:par>
                            </p:childTnLst>
                          </p:cTn>
                        </p:par>
                        <p:par>
                          <p:cTn id="15" fill="hold">
                            <p:stCondLst>
                              <p:cond delay="4600"/>
                            </p:stCondLst>
                            <p:childTnLst>
                              <p:par>
                                <p:cTn id="16" presetID="37"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2000"/>
                                        <p:tgtEl>
                                          <p:spTgt spid="8"/>
                                        </p:tgtEl>
                                      </p:cBhvr>
                                    </p:animEffect>
                                    <p:anim calcmode="lin" valueType="num">
                                      <p:cBhvr>
                                        <p:cTn id="19" dur="2000" fill="hold"/>
                                        <p:tgtEl>
                                          <p:spTgt spid="8"/>
                                        </p:tgtEl>
                                        <p:attrNameLst>
                                          <p:attrName>ppt_x</p:attrName>
                                        </p:attrNameLst>
                                      </p:cBhvr>
                                      <p:tavLst>
                                        <p:tav tm="0">
                                          <p:val>
                                            <p:strVal val="#ppt_x"/>
                                          </p:val>
                                        </p:tav>
                                        <p:tav tm="100000">
                                          <p:val>
                                            <p:strVal val="#ppt_x"/>
                                          </p:val>
                                        </p:tav>
                                      </p:tavLst>
                                    </p:anim>
                                    <p:anim calcmode="lin" valueType="num">
                                      <p:cBhvr>
                                        <p:cTn id="20" dur="1800" decel="100000" fill="hold"/>
                                        <p:tgtEl>
                                          <p:spTgt spid="8"/>
                                        </p:tgtEl>
                                        <p:attrNameLst>
                                          <p:attrName>ppt_y</p:attrName>
                                        </p:attrNameLst>
                                      </p:cBhvr>
                                      <p:tavLst>
                                        <p:tav tm="0">
                                          <p:val>
                                            <p:strVal val="#ppt_y+1"/>
                                          </p:val>
                                        </p:tav>
                                        <p:tav tm="100000">
                                          <p:val>
                                            <p:strVal val="#ppt_y-.03"/>
                                          </p:val>
                                        </p:tav>
                                      </p:tavLst>
                                    </p:anim>
                                    <p:anim calcmode="lin" valueType="num">
                                      <p:cBhvr>
                                        <p:cTn id="21" dur="200" accel="100000" fill="hold">
                                          <p:stCondLst>
                                            <p:cond delay="18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1" presetClass="entr" presetSubtype="0" fill="hold" nodeType="clickEffect">
                                  <p:stCondLst>
                                    <p:cond delay="0"/>
                                  </p:stCondLst>
                                  <p:childTnLst>
                                    <p:set>
                                      <p:cBhvr>
                                        <p:cTn id="25" dur="1" fill="hold">
                                          <p:stCondLst>
                                            <p:cond delay="0"/>
                                          </p:stCondLst>
                                        </p:cTn>
                                        <p:tgtEl>
                                          <p:spTgt spid="4098"/>
                                        </p:tgtEl>
                                        <p:attrNameLst>
                                          <p:attrName>style.visibility</p:attrName>
                                        </p:attrNameLst>
                                      </p:cBhvr>
                                      <p:to>
                                        <p:strVal val="visible"/>
                                      </p:to>
                                    </p:set>
                                    <p:animEffect transition="in" filter="fade">
                                      <p:cBhvr>
                                        <p:cTn id="26" dur="770" decel="100000"/>
                                        <p:tgtEl>
                                          <p:spTgt spid="4098"/>
                                        </p:tgtEl>
                                      </p:cBhvr>
                                    </p:animEffect>
                                    <p:animScale>
                                      <p:cBhvr>
                                        <p:cTn id="27" dur="770" decel="100000"/>
                                        <p:tgtEl>
                                          <p:spTgt spid="4098"/>
                                        </p:tgtEl>
                                      </p:cBhvr>
                                      <p:from x="10000" y="10000"/>
                                      <p:to x="200000" y="450000"/>
                                    </p:animScale>
                                    <p:animScale>
                                      <p:cBhvr>
                                        <p:cTn id="28" dur="1230" accel="100000" fill="hold">
                                          <p:stCondLst>
                                            <p:cond delay="770"/>
                                          </p:stCondLst>
                                        </p:cTn>
                                        <p:tgtEl>
                                          <p:spTgt spid="4098"/>
                                        </p:tgtEl>
                                      </p:cBhvr>
                                      <p:from x="200000" y="450000"/>
                                      <p:to x="100000" y="100000"/>
                                    </p:animScale>
                                    <p:set>
                                      <p:cBhvr>
                                        <p:cTn id="29" dur="770" fill="hold"/>
                                        <p:tgtEl>
                                          <p:spTgt spid="4098"/>
                                        </p:tgtEl>
                                        <p:attrNameLst>
                                          <p:attrName>ppt_x</p:attrName>
                                        </p:attrNameLst>
                                      </p:cBhvr>
                                      <p:to>
                                        <p:strVal val="(0.5)"/>
                                      </p:to>
                                    </p:set>
                                    <p:anim from="(0.5)" to="(#ppt_x)" calcmode="lin" valueType="num">
                                      <p:cBhvr>
                                        <p:cTn id="30" dur="1230" accel="100000" fill="hold">
                                          <p:stCondLst>
                                            <p:cond delay="770"/>
                                          </p:stCondLst>
                                        </p:cTn>
                                        <p:tgtEl>
                                          <p:spTgt spid="4098"/>
                                        </p:tgtEl>
                                        <p:attrNameLst>
                                          <p:attrName>ppt_x</p:attrName>
                                        </p:attrNameLst>
                                      </p:cBhvr>
                                    </p:anim>
                                    <p:set>
                                      <p:cBhvr>
                                        <p:cTn id="31" dur="770" fill="hold"/>
                                        <p:tgtEl>
                                          <p:spTgt spid="4098"/>
                                        </p:tgtEl>
                                        <p:attrNameLst>
                                          <p:attrName>ppt_y</p:attrName>
                                        </p:attrNameLst>
                                      </p:cBhvr>
                                      <p:to>
                                        <p:strVal val="(#ppt_y+0.4)"/>
                                      </p:to>
                                    </p:set>
                                    <p:anim from="(#ppt_y+0.4)" to="(#ppt_y)" calcmode="lin" valueType="num">
                                      <p:cBhvr>
                                        <p:cTn id="32" dur="1230" accel="100000" fill="hold">
                                          <p:stCondLst>
                                            <p:cond delay="770"/>
                                          </p:stCondLst>
                                        </p:cTn>
                                        <p:tgtEl>
                                          <p:spTgt spid="4098"/>
                                        </p:tgtEl>
                                        <p:attrNameLst>
                                          <p:attrName>ppt_y</p:attrName>
                                        </p:attrNameLst>
                                      </p:cBhvr>
                                    </p:anim>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nodeType="clickEffect">
                                  <p:stCondLst>
                                    <p:cond delay="0"/>
                                  </p:stCondLst>
                                  <p:iterate type="lt">
                                    <p:tmPct val="5000"/>
                                  </p:iterate>
                                  <p:childTnLst>
                                    <p:set>
                                      <p:cBhvr>
                                        <p:cTn id="36" dur="1" fill="hold">
                                          <p:stCondLst>
                                            <p:cond delay="0"/>
                                          </p:stCondLst>
                                        </p:cTn>
                                        <p:tgtEl>
                                          <p:spTgt spid="5124"/>
                                        </p:tgtEl>
                                        <p:attrNameLst>
                                          <p:attrName>style.visibility</p:attrName>
                                        </p:attrNameLst>
                                      </p:cBhvr>
                                      <p:to>
                                        <p:strVal val="visible"/>
                                      </p:to>
                                    </p:set>
                                    <p:anim calcmode="lin" valueType="num">
                                      <p:cBhvr>
                                        <p:cTn id="37" dur="2000" fill="hold"/>
                                        <p:tgtEl>
                                          <p:spTgt spid="5124"/>
                                        </p:tgtEl>
                                        <p:attrNameLst>
                                          <p:attrName>ppt_w</p:attrName>
                                        </p:attrNameLst>
                                      </p:cBhvr>
                                      <p:tavLst>
                                        <p:tav tm="0">
                                          <p:val>
                                            <p:fltVal val="0"/>
                                          </p:val>
                                        </p:tav>
                                        <p:tav tm="100000">
                                          <p:val>
                                            <p:strVal val="#ppt_w"/>
                                          </p:val>
                                        </p:tav>
                                      </p:tavLst>
                                    </p:anim>
                                    <p:anim calcmode="lin" valueType="num">
                                      <p:cBhvr>
                                        <p:cTn id="38" dur="2000" fill="hold"/>
                                        <p:tgtEl>
                                          <p:spTgt spid="5124"/>
                                        </p:tgtEl>
                                        <p:attrNameLst>
                                          <p:attrName>ppt_h</p:attrName>
                                        </p:attrNameLst>
                                      </p:cBhvr>
                                      <p:tavLst>
                                        <p:tav tm="0">
                                          <p:val>
                                            <p:fltVal val="0"/>
                                          </p:val>
                                        </p:tav>
                                        <p:tav tm="100000">
                                          <p:val>
                                            <p:strVal val="#ppt_h"/>
                                          </p:val>
                                        </p:tav>
                                      </p:tavLst>
                                    </p:anim>
                                    <p:anim calcmode="lin" valueType="num">
                                      <p:cBhvr>
                                        <p:cTn id="39" dur="2000" fill="hold"/>
                                        <p:tgtEl>
                                          <p:spTgt spid="5124"/>
                                        </p:tgtEl>
                                        <p:attrNameLst>
                                          <p:attrName>style.rotation</p:attrName>
                                        </p:attrNameLst>
                                      </p:cBhvr>
                                      <p:tavLst>
                                        <p:tav tm="0">
                                          <p:val>
                                            <p:fltVal val="90"/>
                                          </p:val>
                                        </p:tav>
                                        <p:tav tm="100000">
                                          <p:val>
                                            <p:fltVal val="0"/>
                                          </p:val>
                                        </p:tav>
                                      </p:tavLst>
                                    </p:anim>
                                    <p:animEffect transition="in" filter="fade">
                                      <p:cBhvr>
                                        <p:cTn id="40" dur="2000"/>
                                        <p:tgtEl>
                                          <p:spTgt spid="5124"/>
                                        </p:tgtEl>
                                      </p:cBhvr>
                                    </p:animEffect>
                                  </p:childTnLst>
                                </p:cTn>
                              </p:par>
                            </p:childTnLst>
                          </p:cTn>
                        </p:par>
                        <p:par>
                          <p:cTn id="41" fill="hold">
                            <p:stCondLst>
                              <p:cond delay="2000"/>
                            </p:stCondLst>
                            <p:childTnLst>
                              <p:par>
                                <p:cTn id="42" presetID="35"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2000"/>
                                        <p:tgtEl>
                                          <p:spTgt spid="10"/>
                                        </p:tgtEl>
                                      </p:cBhvr>
                                    </p:animEffect>
                                    <p:anim calcmode="lin" valueType="num">
                                      <p:cBhvr>
                                        <p:cTn id="45" dur="2000" fill="hold"/>
                                        <p:tgtEl>
                                          <p:spTgt spid="10"/>
                                        </p:tgtEl>
                                        <p:attrNameLst>
                                          <p:attrName>style.rotation</p:attrName>
                                        </p:attrNameLst>
                                      </p:cBhvr>
                                      <p:tavLst>
                                        <p:tav tm="0">
                                          <p:val>
                                            <p:fltVal val="720"/>
                                          </p:val>
                                        </p:tav>
                                        <p:tav tm="100000">
                                          <p:val>
                                            <p:fltVal val="0"/>
                                          </p:val>
                                        </p:tav>
                                      </p:tavLst>
                                    </p:anim>
                                    <p:anim calcmode="lin" valueType="num">
                                      <p:cBhvr>
                                        <p:cTn id="46" dur="2000" fill="hold"/>
                                        <p:tgtEl>
                                          <p:spTgt spid="10"/>
                                        </p:tgtEl>
                                        <p:attrNameLst>
                                          <p:attrName>ppt_h</p:attrName>
                                        </p:attrNameLst>
                                      </p:cBhvr>
                                      <p:tavLst>
                                        <p:tav tm="0">
                                          <p:val>
                                            <p:fltVal val="0"/>
                                          </p:val>
                                        </p:tav>
                                        <p:tav tm="100000">
                                          <p:val>
                                            <p:strVal val="#ppt_h"/>
                                          </p:val>
                                        </p:tav>
                                      </p:tavLst>
                                    </p:anim>
                                    <p:anim calcmode="lin" valueType="num">
                                      <p:cBhvr>
                                        <p:cTn id="47" dur="2000" fill="hold"/>
                                        <p:tgtEl>
                                          <p:spTgt spid="10"/>
                                        </p:tgtEl>
                                        <p:attrNameLst>
                                          <p:attrName>ppt_w</p:attrName>
                                        </p:attrNameLst>
                                      </p:cBhvr>
                                      <p:tavLst>
                                        <p:tav tm="0">
                                          <p:val>
                                            <p:fltVal val="0"/>
                                          </p:val>
                                        </p:tav>
                                        <p:tav tm="100000">
                                          <p:val>
                                            <p:strVal val="#ppt_w"/>
                                          </p:val>
                                        </p:tav>
                                      </p:tavLst>
                                    </p:anim>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nodeType="clickEffect">
                                  <p:stCondLst>
                                    <p:cond delay="0"/>
                                  </p:stCondLst>
                                  <p:iterate type="lt">
                                    <p:tmPct val="5000"/>
                                  </p:iterate>
                                  <p:childTnLst>
                                    <p:set>
                                      <p:cBhvr>
                                        <p:cTn id="51" dur="1" fill="hold">
                                          <p:stCondLst>
                                            <p:cond delay="0"/>
                                          </p:stCondLst>
                                        </p:cTn>
                                        <p:tgtEl>
                                          <p:spTgt spid="5127"/>
                                        </p:tgtEl>
                                        <p:attrNameLst>
                                          <p:attrName>style.visibility</p:attrName>
                                        </p:attrNameLst>
                                      </p:cBhvr>
                                      <p:to>
                                        <p:strVal val="visible"/>
                                      </p:to>
                                    </p:set>
                                    <p:anim calcmode="lin" valueType="num">
                                      <p:cBhvr>
                                        <p:cTn id="52" dur="2000" fill="hold"/>
                                        <p:tgtEl>
                                          <p:spTgt spid="5127"/>
                                        </p:tgtEl>
                                        <p:attrNameLst>
                                          <p:attrName>ppt_w</p:attrName>
                                        </p:attrNameLst>
                                      </p:cBhvr>
                                      <p:tavLst>
                                        <p:tav tm="0">
                                          <p:val>
                                            <p:fltVal val="0"/>
                                          </p:val>
                                        </p:tav>
                                        <p:tav tm="100000">
                                          <p:val>
                                            <p:strVal val="#ppt_w"/>
                                          </p:val>
                                        </p:tav>
                                      </p:tavLst>
                                    </p:anim>
                                    <p:anim calcmode="lin" valueType="num">
                                      <p:cBhvr>
                                        <p:cTn id="53" dur="2000" fill="hold"/>
                                        <p:tgtEl>
                                          <p:spTgt spid="5127"/>
                                        </p:tgtEl>
                                        <p:attrNameLst>
                                          <p:attrName>ppt_h</p:attrName>
                                        </p:attrNameLst>
                                      </p:cBhvr>
                                      <p:tavLst>
                                        <p:tav tm="0">
                                          <p:val>
                                            <p:fltVal val="0"/>
                                          </p:val>
                                        </p:tav>
                                        <p:tav tm="100000">
                                          <p:val>
                                            <p:strVal val="#ppt_h"/>
                                          </p:val>
                                        </p:tav>
                                      </p:tavLst>
                                    </p:anim>
                                    <p:anim calcmode="lin" valueType="num">
                                      <p:cBhvr>
                                        <p:cTn id="54" dur="2000" fill="hold"/>
                                        <p:tgtEl>
                                          <p:spTgt spid="5127"/>
                                        </p:tgtEl>
                                        <p:attrNameLst>
                                          <p:attrName>style.rotation</p:attrName>
                                        </p:attrNameLst>
                                      </p:cBhvr>
                                      <p:tavLst>
                                        <p:tav tm="0">
                                          <p:val>
                                            <p:fltVal val="90"/>
                                          </p:val>
                                        </p:tav>
                                        <p:tav tm="100000">
                                          <p:val>
                                            <p:fltVal val="0"/>
                                          </p:val>
                                        </p:tav>
                                      </p:tavLst>
                                    </p:anim>
                                    <p:animEffect transition="in" filter="fade">
                                      <p:cBhvr>
                                        <p:cTn id="55" dur="2000"/>
                                        <p:tgtEl>
                                          <p:spTgt spid="5127"/>
                                        </p:tgtEl>
                                      </p:cBhvr>
                                    </p:animEffect>
                                  </p:childTnLst>
                                </p:cTn>
                              </p:par>
                            </p:childTnLst>
                          </p:cTn>
                        </p:par>
                        <p:par>
                          <p:cTn id="56" fill="hold">
                            <p:stCondLst>
                              <p:cond delay="2000"/>
                            </p:stCondLst>
                            <p:childTnLst>
                              <p:par>
                                <p:cTn id="57" presetID="35"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2000"/>
                                        <p:tgtEl>
                                          <p:spTgt spid="14"/>
                                        </p:tgtEl>
                                      </p:cBhvr>
                                    </p:animEffect>
                                    <p:anim calcmode="lin" valueType="num">
                                      <p:cBhvr>
                                        <p:cTn id="60" dur="2000" fill="hold"/>
                                        <p:tgtEl>
                                          <p:spTgt spid="14"/>
                                        </p:tgtEl>
                                        <p:attrNameLst>
                                          <p:attrName>style.rotation</p:attrName>
                                        </p:attrNameLst>
                                      </p:cBhvr>
                                      <p:tavLst>
                                        <p:tav tm="0">
                                          <p:val>
                                            <p:fltVal val="720"/>
                                          </p:val>
                                        </p:tav>
                                        <p:tav tm="100000">
                                          <p:val>
                                            <p:fltVal val="0"/>
                                          </p:val>
                                        </p:tav>
                                      </p:tavLst>
                                    </p:anim>
                                    <p:anim calcmode="lin" valueType="num">
                                      <p:cBhvr>
                                        <p:cTn id="61" dur="2000" fill="hold"/>
                                        <p:tgtEl>
                                          <p:spTgt spid="14"/>
                                        </p:tgtEl>
                                        <p:attrNameLst>
                                          <p:attrName>ppt_h</p:attrName>
                                        </p:attrNameLst>
                                      </p:cBhvr>
                                      <p:tavLst>
                                        <p:tav tm="0">
                                          <p:val>
                                            <p:fltVal val="0"/>
                                          </p:val>
                                        </p:tav>
                                        <p:tav tm="100000">
                                          <p:val>
                                            <p:strVal val="#ppt_h"/>
                                          </p:val>
                                        </p:tav>
                                      </p:tavLst>
                                    </p:anim>
                                    <p:anim calcmode="lin" valueType="num">
                                      <p:cBhvr>
                                        <p:cTn id="62" dur="2000" fill="hold"/>
                                        <p:tgtEl>
                                          <p:spTgt spid="14"/>
                                        </p:tgtEl>
                                        <p:attrNameLst>
                                          <p:attrName>ppt_w</p:attrName>
                                        </p:attrNameLst>
                                      </p:cBhvr>
                                      <p:tavLst>
                                        <p:tav tm="0">
                                          <p:val>
                                            <p:fltVal val="0"/>
                                          </p:val>
                                        </p:tav>
                                        <p:tav tm="100000">
                                          <p:val>
                                            <p:strVal val="#ppt_w"/>
                                          </p:val>
                                        </p:tav>
                                      </p:tavLst>
                                    </p:anim>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grpId="0" nodeType="clickEffect">
                                  <p:stCondLst>
                                    <p:cond delay="0"/>
                                  </p:stCondLst>
                                  <p:iterate type="lt">
                                    <p:tmPct val="5000"/>
                                  </p:iterate>
                                  <p:childTnLst>
                                    <p:set>
                                      <p:cBhvr>
                                        <p:cTn id="66" dur="1" fill="hold">
                                          <p:stCondLst>
                                            <p:cond delay="0"/>
                                          </p:stCondLst>
                                        </p:cTn>
                                        <p:tgtEl>
                                          <p:spTgt spid="15"/>
                                        </p:tgtEl>
                                        <p:attrNameLst>
                                          <p:attrName>style.visibility</p:attrName>
                                        </p:attrNameLst>
                                      </p:cBhvr>
                                      <p:to>
                                        <p:strVal val="visible"/>
                                      </p:to>
                                    </p:set>
                                    <p:anim calcmode="lin" valueType="num">
                                      <p:cBhvr>
                                        <p:cTn id="67" dur="1000" fill="hold"/>
                                        <p:tgtEl>
                                          <p:spTgt spid="15"/>
                                        </p:tgtEl>
                                        <p:attrNameLst>
                                          <p:attrName>ppt_w</p:attrName>
                                        </p:attrNameLst>
                                      </p:cBhvr>
                                      <p:tavLst>
                                        <p:tav tm="0">
                                          <p:val>
                                            <p:fltVal val="0"/>
                                          </p:val>
                                        </p:tav>
                                        <p:tav tm="100000">
                                          <p:val>
                                            <p:strVal val="#ppt_w"/>
                                          </p:val>
                                        </p:tav>
                                      </p:tavLst>
                                    </p:anim>
                                    <p:anim calcmode="lin" valueType="num">
                                      <p:cBhvr>
                                        <p:cTn id="68" dur="1000" fill="hold"/>
                                        <p:tgtEl>
                                          <p:spTgt spid="15"/>
                                        </p:tgtEl>
                                        <p:attrNameLst>
                                          <p:attrName>ppt_h</p:attrName>
                                        </p:attrNameLst>
                                      </p:cBhvr>
                                      <p:tavLst>
                                        <p:tav tm="0">
                                          <p:val>
                                            <p:fltVal val="0"/>
                                          </p:val>
                                        </p:tav>
                                        <p:tav tm="100000">
                                          <p:val>
                                            <p:strVal val="#ppt_h"/>
                                          </p:val>
                                        </p:tav>
                                      </p:tavLst>
                                    </p:anim>
                                    <p:anim calcmode="lin" valueType="num">
                                      <p:cBhvr>
                                        <p:cTn id="69" dur="1000" fill="hold"/>
                                        <p:tgtEl>
                                          <p:spTgt spid="15"/>
                                        </p:tgtEl>
                                        <p:attrNameLst>
                                          <p:attrName>style.rotation</p:attrName>
                                        </p:attrNameLst>
                                      </p:cBhvr>
                                      <p:tavLst>
                                        <p:tav tm="0">
                                          <p:val>
                                            <p:fltVal val="90"/>
                                          </p:val>
                                        </p:tav>
                                        <p:tav tm="100000">
                                          <p:val>
                                            <p:fltVal val="0"/>
                                          </p:val>
                                        </p:tav>
                                      </p:tavLst>
                                    </p:anim>
                                    <p:animEffect transition="in" filter="fade">
                                      <p:cBhvr>
                                        <p:cTn id="70" dur="1000"/>
                                        <p:tgtEl>
                                          <p:spTgt spid="15"/>
                                        </p:tgtEl>
                                      </p:cBhvr>
                                    </p:animEffect>
                                  </p:childTnLst>
                                </p:cTn>
                              </p:par>
                            </p:childTnLst>
                          </p:cTn>
                        </p:par>
                        <p:par>
                          <p:cTn id="71" fill="hold">
                            <p:stCondLst>
                              <p:cond delay="1000"/>
                            </p:stCondLst>
                            <p:childTnLst>
                              <p:par>
                                <p:cTn id="72" presetID="35" presetClass="entr" presetSubtype="0"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2000"/>
                                        <p:tgtEl>
                                          <p:spTgt spid="16"/>
                                        </p:tgtEl>
                                      </p:cBhvr>
                                    </p:animEffect>
                                    <p:anim calcmode="lin" valueType="num">
                                      <p:cBhvr>
                                        <p:cTn id="75" dur="2000" fill="hold"/>
                                        <p:tgtEl>
                                          <p:spTgt spid="16"/>
                                        </p:tgtEl>
                                        <p:attrNameLst>
                                          <p:attrName>style.rotation</p:attrName>
                                        </p:attrNameLst>
                                      </p:cBhvr>
                                      <p:tavLst>
                                        <p:tav tm="0">
                                          <p:val>
                                            <p:fltVal val="720"/>
                                          </p:val>
                                        </p:tav>
                                        <p:tav tm="100000">
                                          <p:val>
                                            <p:fltVal val="0"/>
                                          </p:val>
                                        </p:tav>
                                      </p:tavLst>
                                    </p:anim>
                                    <p:anim calcmode="lin" valueType="num">
                                      <p:cBhvr>
                                        <p:cTn id="76" dur="2000" fill="hold"/>
                                        <p:tgtEl>
                                          <p:spTgt spid="16"/>
                                        </p:tgtEl>
                                        <p:attrNameLst>
                                          <p:attrName>ppt_h</p:attrName>
                                        </p:attrNameLst>
                                      </p:cBhvr>
                                      <p:tavLst>
                                        <p:tav tm="0">
                                          <p:val>
                                            <p:fltVal val="0"/>
                                          </p:val>
                                        </p:tav>
                                        <p:tav tm="100000">
                                          <p:val>
                                            <p:strVal val="#ppt_h"/>
                                          </p:val>
                                        </p:tav>
                                      </p:tavLst>
                                    </p:anim>
                                    <p:anim calcmode="lin" valueType="num">
                                      <p:cBhvr>
                                        <p:cTn id="77" dur="2000" fill="hold"/>
                                        <p:tgtEl>
                                          <p:spTgt spid="16"/>
                                        </p:tgtEl>
                                        <p:attrNameLst>
                                          <p:attrName>ppt_w</p:attrName>
                                        </p:attrNameLst>
                                      </p:cBhvr>
                                      <p:tavLst>
                                        <p:tav tm="0">
                                          <p:val>
                                            <p:fltVal val="0"/>
                                          </p:val>
                                        </p:tav>
                                        <p:tav tm="100000">
                                          <p:val>
                                            <p:strVal val="#ppt_w"/>
                                          </p:val>
                                        </p:tav>
                                      </p:tavLst>
                                    </p:anim>
                                  </p:childTnLst>
                                </p:cTn>
                              </p:par>
                            </p:childTnLst>
                          </p:cTn>
                        </p:par>
                      </p:childTnLst>
                    </p:cTn>
                  </p:par>
                  <p:par>
                    <p:cTn id="78" fill="hold">
                      <p:stCondLst>
                        <p:cond delay="indefinite"/>
                      </p:stCondLst>
                      <p:childTnLst>
                        <p:par>
                          <p:cTn id="79" fill="hold">
                            <p:stCondLst>
                              <p:cond delay="0"/>
                            </p:stCondLst>
                            <p:childTnLst>
                              <p:par>
                                <p:cTn id="80" presetID="55" presetClass="entr" presetSubtype="0" fill="hold" grpId="0" nodeType="click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p:cTn id="82" dur="1000" fill="hold"/>
                                        <p:tgtEl>
                                          <p:spTgt spid="17"/>
                                        </p:tgtEl>
                                        <p:attrNameLst>
                                          <p:attrName>ppt_w</p:attrName>
                                        </p:attrNameLst>
                                      </p:cBhvr>
                                      <p:tavLst>
                                        <p:tav tm="0">
                                          <p:val>
                                            <p:strVal val="#ppt_w*0.70"/>
                                          </p:val>
                                        </p:tav>
                                        <p:tav tm="100000">
                                          <p:val>
                                            <p:strVal val="#ppt_w"/>
                                          </p:val>
                                        </p:tav>
                                      </p:tavLst>
                                    </p:anim>
                                    <p:anim calcmode="lin" valueType="num">
                                      <p:cBhvr>
                                        <p:cTn id="83" dur="1000" fill="hold"/>
                                        <p:tgtEl>
                                          <p:spTgt spid="17"/>
                                        </p:tgtEl>
                                        <p:attrNameLst>
                                          <p:attrName>ppt_h</p:attrName>
                                        </p:attrNameLst>
                                      </p:cBhvr>
                                      <p:tavLst>
                                        <p:tav tm="0">
                                          <p:val>
                                            <p:strVal val="#ppt_h"/>
                                          </p:val>
                                        </p:tav>
                                        <p:tav tm="100000">
                                          <p:val>
                                            <p:strVal val="#ppt_h"/>
                                          </p:val>
                                        </p:tav>
                                      </p:tavLst>
                                    </p:anim>
                                    <p:animEffect transition="in" filter="fade">
                                      <p:cBhvr>
                                        <p:cTn id="84"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8" grpId="0"/>
      <p:bldP spid="10" grpId="0"/>
      <p:bldP spid="14" grpId="0"/>
      <p:bldP spid="15" grpId="0"/>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1"/>
          <p:cNvSpPr txBox="1">
            <a:spLocks noChangeArrowheads="1"/>
          </p:cNvSpPr>
          <p:nvPr/>
        </p:nvSpPr>
        <p:spPr bwMode="auto">
          <a:xfrm>
            <a:off x="304800" y="304800"/>
            <a:ext cx="3924300" cy="400050"/>
          </a:xfrm>
          <a:prstGeom prst="rect">
            <a:avLst/>
          </a:prstGeom>
          <a:noFill/>
          <a:ln w="9525">
            <a:noFill/>
            <a:miter lim="800000"/>
            <a:headEnd/>
            <a:tailEnd/>
          </a:ln>
        </p:spPr>
        <p:txBody>
          <a:bodyPr wrap="none">
            <a:spAutoFit/>
          </a:bodyPr>
          <a:lstStyle/>
          <a:p>
            <a:r>
              <a:rPr lang="en-US" sz="2000">
                <a:latin typeface="Arial Narrow" pitchFamily="34" charset="0"/>
              </a:rPr>
              <a:t>Canada is the second largest landmass!</a:t>
            </a:r>
            <a:endParaRPr lang="en-US" sz="2000"/>
          </a:p>
        </p:txBody>
      </p:sp>
      <p:sp>
        <p:nvSpPr>
          <p:cNvPr id="5" name="Rectangle 4"/>
          <p:cNvSpPr/>
          <p:nvPr/>
        </p:nvSpPr>
        <p:spPr>
          <a:xfrm>
            <a:off x="152400" y="152400"/>
            <a:ext cx="8763000" cy="647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228600" y="228600"/>
            <a:ext cx="8763000" cy="6477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TextBox 6"/>
          <p:cNvSpPr txBox="1">
            <a:spLocks noChangeArrowheads="1"/>
          </p:cNvSpPr>
          <p:nvPr/>
        </p:nvSpPr>
        <p:spPr bwMode="auto">
          <a:xfrm>
            <a:off x="914400" y="685800"/>
            <a:ext cx="7239000" cy="784830"/>
          </a:xfrm>
          <a:prstGeom prst="rect">
            <a:avLst/>
          </a:prstGeom>
          <a:noFill/>
          <a:ln w="9525">
            <a:noFill/>
            <a:miter lim="800000"/>
            <a:headEnd/>
            <a:tailEnd/>
          </a:ln>
        </p:spPr>
        <p:txBody>
          <a:bodyPr>
            <a:spAutoFit/>
          </a:bodyPr>
          <a:lstStyle/>
          <a:p>
            <a:pPr algn="ctr">
              <a:defRPr/>
            </a:pPr>
            <a:r>
              <a:rPr lang="en-US" sz="4500" b="1" dirty="0">
                <a:ln>
                  <a:solidFill>
                    <a:schemeClr val="tx1"/>
                  </a:solidFill>
                </a:ln>
                <a:solidFill>
                  <a:srgbClr val="FF0000"/>
                </a:solidFill>
                <a:latin typeface="Rockwell Extra Bold" pitchFamily="18" charset="0"/>
              </a:rPr>
              <a:t>Geography</a:t>
            </a:r>
          </a:p>
        </p:txBody>
      </p:sp>
      <p:sp>
        <p:nvSpPr>
          <p:cNvPr id="8" name="TextBox 7"/>
          <p:cNvSpPr txBox="1">
            <a:spLocks noChangeArrowheads="1"/>
          </p:cNvSpPr>
          <p:nvPr/>
        </p:nvSpPr>
        <p:spPr bwMode="auto">
          <a:xfrm>
            <a:off x="381000" y="1447800"/>
            <a:ext cx="8382000" cy="5632450"/>
          </a:xfrm>
          <a:prstGeom prst="rect">
            <a:avLst/>
          </a:prstGeom>
          <a:noFill/>
          <a:ln w="9525">
            <a:noFill/>
            <a:miter lim="800000"/>
            <a:headEnd/>
            <a:tailEnd/>
          </a:ln>
        </p:spPr>
        <p:txBody>
          <a:bodyPr>
            <a:spAutoFit/>
          </a:bodyPr>
          <a:lstStyle/>
          <a:p>
            <a:pPr>
              <a:buFont typeface="Arial" charset="0"/>
              <a:buChar char="•"/>
            </a:pPr>
            <a:r>
              <a:rPr lang="en-US"/>
              <a:t>Total Area: 9 984 670 sq. km </a:t>
            </a:r>
          </a:p>
          <a:p>
            <a:r>
              <a:rPr lang="en-US"/>
              <a:t>	Water Area: 891 163 sq. km</a:t>
            </a:r>
          </a:p>
          <a:p>
            <a:r>
              <a:rPr lang="en-US"/>
              <a:t>	Land Area: 9 093 507 sq. km</a:t>
            </a:r>
          </a:p>
          <a:p>
            <a:pPr>
              <a:buFont typeface="Arial" charset="0"/>
              <a:buChar char="•"/>
            </a:pPr>
            <a:r>
              <a:rPr lang="en-US"/>
              <a:t>Population: 32 227 000 (2005 census)</a:t>
            </a:r>
          </a:p>
          <a:p>
            <a:pPr>
              <a:buFont typeface="Arial" charset="0"/>
              <a:buChar char="•"/>
            </a:pPr>
            <a:r>
              <a:rPr lang="en-US"/>
              <a:t>Capital City: Ottawa</a:t>
            </a:r>
          </a:p>
          <a:p>
            <a:pPr>
              <a:buFont typeface="Arial" charset="0"/>
              <a:buChar char="•"/>
            </a:pPr>
            <a:r>
              <a:rPr lang="en-US"/>
              <a:t>10 provinces &amp; 3 territories</a:t>
            </a:r>
          </a:p>
          <a:p>
            <a:pPr>
              <a:buFont typeface="Arial" charset="0"/>
              <a:buChar char="•"/>
            </a:pPr>
            <a:r>
              <a:rPr lang="en-US"/>
              <a:t>8 Physiographic Regions:</a:t>
            </a:r>
          </a:p>
          <a:p>
            <a:r>
              <a:rPr lang="en-US"/>
              <a:t>	Canadian Shield			</a:t>
            </a:r>
          </a:p>
          <a:p>
            <a:r>
              <a:rPr lang="en-US"/>
              <a:t>	Hudson’s Bay Lowlands		</a:t>
            </a:r>
          </a:p>
          <a:p>
            <a:r>
              <a:rPr lang="en-US"/>
              <a:t>	Western Cordillera		</a:t>
            </a:r>
          </a:p>
          <a:p>
            <a:r>
              <a:rPr lang="en-US"/>
              <a:t>	Interior Lowlands			</a:t>
            </a:r>
          </a:p>
          <a:p>
            <a:r>
              <a:rPr lang="en-US"/>
              <a:t>	Great Lakes			Arctic Lowlands</a:t>
            </a:r>
          </a:p>
          <a:p>
            <a:r>
              <a:rPr lang="en-US"/>
              <a:t>	Appalachians			Plains</a:t>
            </a:r>
          </a:p>
          <a:p>
            <a:pPr>
              <a:buFont typeface="Arial" charset="0"/>
              <a:buChar char="•"/>
            </a:pPr>
            <a:r>
              <a:rPr lang="en-US"/>
              <a:t>5 Great Lakes – Lake Eerie, Lake Huron, Lake Ontario, Lake Michigan, &amp; Lake 	Superior (most fresh water in one country surrounded by 3 oceans)</a:t>
            </a:r>
          </a:p>
          <a:p>
            <a:pPr>
              <a:buFont typeface="Arial" charset="0"/>
              <a:buChar char="•"/>
            </a:pPr>
            <a:r>
              <a:rPr lang="en-US"/>
              <a:t>3 Mountain Ranges – Rocky, Coast, &amp; Laurentian </a:t>
            </a:r>
          </a:p>
          <a:p>
            <a:pPr>
              <a:buFont typeface="Arial" charset="0"/>
              <a:buChar char="•"/>
            </a:pPr>
            <a:r>
              <a:rPr lang="en-US"/>
              <a:t>Lowest Point: 0m – Arctic Ocean</a:t>
            </a:r>
          </a:p>
          <a:p>
            <a:pPr>
              <a:buFont typeface="Arial" charset="0"/>
              <a:buChar char="•"/>
            </a:pPr>
            <a:r>
              <a:rPr lang="en-US"/>
              <a:t>Highest Point: 5959m – Mount Logan, Yukon</a:t>
            </a:r>
          </a:p>
          <a:p>
            <a:r>
              <a:rPr lang="en-US"/>
              <a:t>	</a:t>
            </a:r>
          </a:p>
          <a:p>
            <a:endParaRPr lang="en-US"/>
          </a:p>
        </p:txBody>
      </p:sp>
      <p:pic>
        <p:nvPicPr>
          <p:cNvPr id="3074" name="Picture 2" descr="http://www.rasc.ca/im/map_canada.gif"/>
          <p:cNvPicPr>
            <a:picLocks noChangeAspect="1" noChangeArrowheads="1"/>
          </p:cNvPicPr>
          <p:nvPr/>
        </p:nvPicPr>
        <p:blipFill>
          <a:blip r:embed="rId2"/>
          <a:srcRect/>
          <a:stretch>
            <a:fillRect/>
          </a:stretch>
        </p:blipFill>
        <p:spPr bwMode="auto">
          <a:xfrm>
            <a:off x="4267200" y="1600200"/>
            <a:ext cx="4683125" cy="3200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2000"/>
                                        <p:tgtEl>
                                          <p:spTgt spid="13314"/>
                                        </p:tgtEl>
                                      </p:cBhvr>
                                    </p:animEffect>
                                  </p:childTnLst>
                                </p:cTn>
                              </p:par>
                            </p:childTnLst>
                          </p:cTn>
                        </p:par>
                        <p:par>
                          <p:cTn id="8" fill="hold">
                            <p:stCondLst>
                              <p:cond delay="2000"/>
                            </p:stCondLst>
                            <p:childTnLst>
                              <p:par>
                                <p:cTn id="9" presetID="56" presetClass="entr" presetSubtype="0" fill="hold"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500" autoRev="1" fill="hold">
                                          <p:stCondLst>
                                            <p:cond delay="0"/>
                                          </p:stCondLst>
                                        </p:cTn>
                                        <p:tgtEl>
                                          <p:spTgt spid="7"/>
                                        </p:tgtEl>
                                        <p:attrNameLst>
                                          <p:attrName>ppt_w</p:attrName>
                                        </p:attrNameLst>
                                      </p:cBhvr>
                                    </p:anim>
                                    <p:anim by="(#ppt_w*0.50)" calcmode="lin" valueType="num">
                                      <p:cBhvr>
                                        <p:cTn id="12" dur="500" decel="50000" autoRev="1" fill="hold">
                                          <p:stCondLst>
                                            <p:cond delay="0"/>
                                          </p:stCondLst>
                                        </p:cTn>
                                        <p:tgtEl>
                                          <p:spTgt spid="7"/>
                                        </p:tgtEl>
                                        <p:attrNameLst>
                                          <p:attrName>ppt_x</p:attrName>
                                        </p:attrNameLst>
                                      </p:cBhvr>
                                    </p:anim>
                                    <p:anim from="(-#ppt_h/2)" to="(#ppt_y)" calcmode="lin" valueType="num">
                                      <p:cBhvr>
                                        <p:cTn id="13" dur="1000" fill="hold">
                                          <p:stCondLst>
                                            <p:cond delay="0"/>
                                          </p:stCondLst>
                                        </p:cTn>
                                        <p:tgtEl>
                                          <p:spTgt spid="7"/>
                                        </p:tgtEl>
                                        <p:attrNameLst>
                                          <p:attrName>ppt_y</p:attrName>
                                        </p:attrNameLst>
                                      </p:cBhvr>
                                    </p:anim>
                                    <p:animRot by="21600000">
                                      <p:cBhvr>
                                        <p:cTn id="14" dur="1000" fill="hold">
                                          <p:stCondLst>
                                            <p:cond delay="0"/>
                                          </p:stCondLst>
                                        </p:cTn>
                                        <p:tgtEl>
                                          <p:spTgt spid="7"/>
                                        </p:tgtEl>
                                        <p:attrNameLst>
                                          <p:attrName>r</p:attrName>
                                        </p:attrNameLst>
                                      </p:cBhvr>
                                    </p:animRot>
                                  </p:childTnLst>
                                </p:cTn>
                              </p:par>
                            </p:childTnLst>
                          </p:cTn>
                        </p:par>
                        <p:par>
                          <p:cTn id="15" fill="hold">
                            <p:stCondLst>
                              <p:cond delay="3800"/>
                            </p:stCondLst>
                            <p:childTnLst>
                              <p:par>
                                <p:cTn id="16" presetID="55"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2000" fill="hold"/>
                                        <p:tgtEl>
                                          <p:spTgt spid="8"/>
                                        </p:tgtEl>
                                        <p:attrNameLst>
                                          <p:attrName>ppt_w</p:attrName>
                                        </p:attrNameLst>
                                      </p:cBhvr>
                                      <p:tavLst>
                                        <p:tav tm="0">
                                          <p:val>
                                            <p:strVal val="#ppt_w*0.70"/>
                                          </p:val>
                                        </p:tav>
                                        <p:tav tm="100000">
                                          <p:val>
                                            <p:strVal val="#ppt_w"/>
                                          </p:val>
                                        </p:tav>
                                      </p:tavLst>
                                    </p:anim>
                                    <p:anim calcmode="lin" valueType="num">
                                      <p:cBhvr>
                                        <p:cTn id="19" dur="2000" fill="hold"/>
                                        <p:tgtEl>
                                          <p:spTgt spid="8"/>
                                        </p:tgtEl>
                                        <p:attrNameLst>
                                          <p:attrName>ppt_h</p:attrName>
                                        </p:attrNameLst>
                                      </p:cBhvr>
                                      <p:tavLst>
                                        <p:tav tm="0">
                                          <p:val>
                                            <p:strVal val="#ppt_h"/>
                                          </p:val>
                                        </p:tav>
                                        <p:tav tm="100000">
                                          <p:val>
                                            <p:strVal val="#ppt_h"/>
                                          </p:val>
                                        </p:tav>
                                      </p:tavLst>
                                    </p:anim>
                                    <p:animEffect transition="in" filter="fade">
                                      <p:cBhvr>
                                        <p:cTn id="20" dur="2000"/>
                                        <p:tgtEl>
                                          <p:spTgt spid="8"/>
                                        </p:tgtEl>
                                      </p:cBhvr>
                                    </p:animEffect>
                                  </p:childTnLst>
                                </p:cTn>
                              </p:par>
                            </p:childTnLst>
                          </p:cTn>
                        </p:par>
                        <p:par>
                          <p:cTn id="21" fill="hold">
                            <p:stCondLst>
                              <p:cond delay="5800"/>
                            </p:stCondLst>
                            <p:childTnLst>
                              <p:par>
                                <p:cTn id="22" presetID="31" presetClass="entr" presetSubtype="0" fill="hold" nodeType="afterEffect">
                                  <p:stCondLst>
                                    <p:cond delay="0"/>
                                  </p:stCondLst>
                                  <p:iterate type="lt">
                                    <p:tmPct val="5000"/>
                                  </p:iterate>
                                  <p:childTnLst>
                                    <p:set>
                                      <p:cBhvr>
                                        <p:cTn id="23" dur="1" fill="hold">
                                          <p:stCondLst>
                                            <p:cond delay="0"/>
                                          </p:stCondLst>
                                        </p:cTn>
                                        <p:tgtEl>
                                          <p:spTgt spid="3074"/>
                                        </p:tgtEl>
                                        <p:attrNameLst>
                                          <p:attrName>style.visibility</p:attrName>
                                        </p:attrNameLst>
                                      </p:cBhvr>
                                      <p:to>
                                        <p:strVal val="visible"/>
                                      </p:to>
                                    </p:set>
                                    <p:anim calcmode="lin" valueType="num">
                                      <p:cBhvr>
                                        <p:cTn id="24" dur="2000" fill="hold"/>
                                        <p:tgtEl>
                                          <p:spTgt spid="3074"/>
                                        </p:tgtEl>
                                        <p:attrNameLst>
                                          <p:attrName>ppt_w</p:attrName>
                                        </p:attrNameLst>
                                      </p:cBhvr>
                                      <p:tavLst>
                                        <p:tav tm="0">
                                          <p:val>
                                            <p:fltVal val="0"/>
                                          </p:val>
                                        </p:tav>
                                        <p:tav tm="100000">
                                          <p:val>
                                            <p:strVal val="#ppt_w"/>
                                          </p:val>
                                        </p:tav>
                                      </p:tavLst>
                                    </p:anim>
                                    <p:anim calcmode="lin" valueType="num">
                                      <p:cBhvr>
                                        <p:cTn id="25" dur="2000" fill="hold"/>
                                        <p:tgtEl>
                                          <p:spTgt spid="3074"/>
                                        </p:tgtEl>
                                        <p:attrNameLst>
                                          <p:attrName>ppt_h</p:attrName>
                                        </p:attrNameLst>
                                      </p:cBhvr>
                                      <p:tavLst>
                                        <p:tav tm="0">
                                          <p:val>
                                            <p:fltVal val="0"/>
                                          </p:val>
                                        </p:tav>
                                        <p:tav tm="100000">
                                          <p:val>
                                            <p:strVal val="#ppt_h"/>
                                          </p:val>
                                        </p:tav>
                                      </p:tavLst>
                                    </p:anim>
                                    <p:anim calcmode="lin" valueType="num">
                                      <p:cBhvr>
                                        <p:cTn id="26" dur="2000" fill="hold"/>
                                        <p:tgtEl>
                                          <p:spTgt spid="3074"/>
                                        </p:tgtEl>
                                        <p:attrNameLst>
                                          <p:attrName>style.rotation</p:attrName>
                                        </p:attrNameLst>
                                      </p:cBhvr>
                                      <p:tavLst>
                                        <p:tav tm="0">
                                          <p:val>
                                            <p:fltVal val="90"/>
                                          </p:val>
                                        </p:tav>
                                        <p:tav tm="100000">
                                          <p:val>
                                            <p:fltVal val="0"/>
                                          </p:val>
                                        </p:tav>
                                      </p:tavLst>
                                    </p:anim>
                                    <p:animEffect transition="in" filter="fade">
                                      <p:cBhvr>
                                        <p:cTn id="2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p:cNvSpPr txBox="1">
            <a:spLocks noChangeArrowheads="1"/>
          </p:cNvSpPr>
          <p:nvPr/>
        </p:nvSpPr>
        <p:spPr bwMode="auto">
          <a:xfrm>
            <a:off x="304800" y="304800"/>
            <a:ext cx="2589213" cy="400050"/>
          </a:xfrm>
          <a:prstGeom prst="rect">
            <a:avLst/>
          </a:prstGeom>
          <a:noFill/>
          <a:ln w="9525">
            <a:noFill/>
            <a:miter lim="800000"/>
            <a:headEnd/>
            <a:tailEnd/>
          </a:ln>
        </p:spPr>
        <p:txBody>
          <a:bodyPr wrap="none">
            <a:spAutoFit/>
          </a:bodyPr>
          <a:lstStyle/>
          <a:p>
            <a:r>
              <a:rPr lang="en-US" sz="2000">
                <a:latin typeface="Arial Narrow" pitchFamily="34" charset="0"/>
              </a:rPr>
              <a:t>The first nation of hockey!</a:t>
            </a:r>
            <a:endParaRPr lang="en-US" sz="2000"/>
          </a:p>
        </p:txBody>
      </p:sp>
      <p:sp>
        <p:nvSpPr>
          <p:cNvPr id="5" name="Rectangle 4"/>
          <p:cNvSpPr/>
          <p:nvPr/>
        </p:nvSpPr>
        <p:spPr>
          <a:xfrm>
            <a:off x="152400" y="152400"/>
            <a:ext cx="8763000" cy="647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228600" y="228600"/>
            <a:ext cx="8763000" cy="6477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TextBox 6"/>
          <p:cNvSpPr txBox="1">
            <a:spLocks noChangeArrowheads="1"/>
          </p:cNvSpPr>
          <p:nvPr/>
        </p:nvSpPr>
        <p:spPr bwMode="auto">
          <a:xfrm>
            <a:off x="914400" y="533400"/>
            <a:ext cx="7239000" cy="784830"/>
          </a:xfrm>
          <a:prstGeom prst="rect">
            <a:avLst/>
          </a:prstGeom>
          <a:noFill/>
          <a:ln w="9525">
            <a:noFill/>
            <a:miter lim="800000"/>
            <a:headEnd/>
            <a:tailEnd/>
          </a:ln>
        </p:spPr>
        <p:txBody>
          <a:bodyPr>
            <a:spAutoFit/>
          </a:bodyPr>
          <a:lstStyle/>
          <a:p>
            <a:pPr algn="ctr">
              <a:defRPr/>
            </a:pPr>
            <a:r>
              <a:rPr lang="en-US" sz="4500" b="1" dirty="0">
                <a:ln>
                  <a:solidFill>
                    <a:schemeClr val="tx1"/>
                  </a:solidFill>
                </a:ln>
                <a:solidFill>
                  <a:srgbClr val="FF0000"/>
                </a:solidFill>
                <a:latin typeface="Rockwell Extra Bold" pitchFamily="18" charset="0"/>
              </a:rPr>
              <a:t>Canadian Media</a:t>
            </a:r>
          </a:p>
        </p:txBody>
      </p:sp>
      <p:pic>
        <p:nvPicPr>
          <p:cNvPr id="2050" name="Picture 2" descr="http://www.arthouse.net/Sports%20Autographs/Team%20Canada%20Lithograph%20DP.jpg"/>
          <p:cNvPicPr>
            <a:picLocks noChangeAspect="1" noChangeArrowheads="1"/>
          </p:cNvPicPr>
          <p:nvPr/>
        </p:nvPicPr>
        <p:blipFill>
          <a:blip r:embed="rId2"/>
          <a:srcRect/>
          <a:stretch>
            <a:fillRect/>
          </a:stretch>
        </p:blipFill>
        <p:spPr bwMode="auto">
          <a:xfrm>
            <a:off x="4302125" y="1524000"/>
            <a:ext cx="3527425" cy="2339975"/>
          </a:xfrm>
          <a:prstGeom prst="rect">
            <a:avLst/>
          </a:prstGeom>
          <a:noFill/>
          <a:ln w="9525">
            <a:solidFill>
              <a:schemeClr val="tx1">
                <a:alpha val="25882"/>
              </a:schemeClr>
            </a:solidFill>
            <a:miter lim="800000"/>
            <a:headEnd/>
            <a:tailEnd/>
          </a:ln>
        </p:spPr>
      </p:pic>
      <p:sp>
        <p:nvSpPr>
          <p:cNvPr id="9" name="TextBox 8"/>
          <p:cNvSpPr txBox="1">
            <a:spLocks noChangeArrowheads="1"/>
          </p:cNvSpPr>
          <p:nvPr/>
        </p:nvSpPr>
        <p:spPr bwMode="auto">
          <a:xfrm>
            <a:off x="228600" y="4191000"/>
            <a:ext cx="5715000" cy="800100"/>
          </a:xfrm>
          <a:prstGeom prst="rect">
            <a:avLst/>
          </a:prstGeom>
          <a:noFill/>
          <a:ln w="9525">
            <a:noFill/>
            <a:miter lim="800000"/>
            <a:headEnd/>
            <a:tailEnd/>
          </a:ln>
        </p:spPr>
        <p:txBody>
          <a:bodyPr>
            <a:spAutoFit/>
          </a:bodyPr>
          <a:lstStyle/>
          <a:p>
            <a:pPr algn="ctr"/>
            <a:r>
              <a:rPr lang="en-US" sz="1400"/>
              <a:t/>
            </a:r>
            <a:br>
              <a:rPr lang="en-US" sz="1400"/>
            </a:br>
            <a:endParaRPr lang="en-US" sz="1400"/>
          </a:p>
          <a:p>
            <a:endParaRPr lang="en-US"/>
          </a:p>
        </p:txBody>
      </p:sp>
      <p:pic>
        <p:nvPicPr>
          <p:cNvPr id="4098" name="Picture 2" descr="http://www.r4nt.com/v5x/v56/ai/cbc-logo.jpg"/>
          <p:cNvPicPr>
            <a:picLocks noChangeAspect="1" noChangeArrowheads="1"/>
          </p:cNvPicPr>
          <p:nvPr/>
        </p:nvPicPr>
        <p:blipFill>
          <a:blip r:embed="rId3"/>
          <a:srcRect/>
          <a:stretch>
            <a:fillRect/>
          </a:stretch>
        </p:blipFill>
        <p:spPr bwMode="auto">
          <a:xfrm>
            <a:off x="914400" y="1524000"/>
            <a:ext cx="3200400" cy="2532063"/>
          </a:xfrm>
          <a:prstGeom prst="rect">
            <a:avLst/>
          </a:prstGeom>
          <a:noFill/>
          <a:ln w="9525">
            <a:noFill/>
            <a:miter lim="800000"/>
            <a:headEnd/>
            <a:tailEnd/>
          </a:ln>
        </p:spPr>
      </p:pic>
      <p:pic>
        <p:nvPicPr>
          <p:cNvPr id="4100" name="Picture 4" descr="http://wikitravel.org/upload/en/thumb/5/5d/Hollywood.jpg/400px-Hollywood.jpg"/>
          <p:cNvPicPr>
            <a:picLocks noChangeAspect="1" noChangeArrowheads="1"/>
          </p:cNvPicPr>
          <p:nvPr/>
        </p:nvPicPr>
        <p:blipFill>
          <a:blip r:embed="rId4"/>
          <a:srcRect/>
          <a:stretch>
            <a:fillRect/>
          </a:stretch>
        </p:blipFill>
        <p:spPr bwMode="auto">
          <a:xfrm>
            <a:off x="533400" y="4495800"/>
            <a:ext cx="2362200" cy="1771650"/>
          </a:xfrm>
          <a:prstGeom prst="rect">
            <a:avLst/>
          </a:prstGeom>
          <a:noFill/>
          <a:ln w="9525">
            <a:noFill/>
            <a:miter lim="800000"/>
            <a:headEnd/>
            <a:tailEnd/>
          </a:ln>
        </p:spPr>
      </p:pic>
      <p:pic>
        <p:nvPicPr>
          <p:cNvPr id="4102" name="Picture 6" descr="http://uglydemocrats.com/democrats/United-States/CNN/cnn-large.gif"/>
          <p:cNvPicPr>
            <a:picLocks noChangeAspect="1" noChangeArrowheads="1"/>
          </p:cNvPicPr>
          <p:nvPr/>
        </p:nvPicPr>
        <p:blipFill>
          <a:blip r:embed="rId5"/>
          <a:srcRect/>
          <a:stretch>
            <a:fillRect/>
          </a:stretch>
        </p:blipFill>
        <p:spPr bwMode="auto">
          <a:xfrm>
            <a:off x="2971800" y="4572000"/>
            <a:ext cx="3505200" cy="1670050"/>
          </a:xfrm>
          <a:prstGeom prst="rect">
            <a:avLst/>
          </a:prstGeom>
          <a:noFill/>
          <a:ln w="9525">
            <a:noFill/>
            <a:miter lim="800000"/>
            <a:headEnd/>
            <a:tailEnd/>
          </a:ln>
        </p:spPr>
      </p:pic>
      <p:pic>
        <p:nvPicPr>
          <p:cNvPr id="4104" name="Picture 8" descr="http://www.releaseinfo.net/ri/cover/new_velka/1158675698-3.jpg"/>
          <p:cNvPicPr>
            <a:picLocks noChangeAspect="1" noChangeArrowheads="1"/>
          </p:cNvPicPr>
          <p:nvPr/>
        </p:nvPicPr>
        <p:blipFill>
          <a:blip r:embed="rId6"/>
          <a:srcRect/>
          <a:stretch>
            <a:fillRect/>
          </a:stretch>
        </p:blipFill>
        <p:spPr bwMode="auto">
          <a:xfrm>
            <a:off x="6781800" y="4038600"/>
            <a:ext cx="1819275" cy="25685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2000"/>
                                        <p:tgtEl>
                                          <p:spTgt spid="14338"/>
                                        </p:tgtEl>
                                      </p:cBhvr>
                                    </p:animEffect>
                                  </p:childTnLst>
                                </p:cTn>
                              </p:par>
                            </p:childTnLst>
                          </p:cTn>
                        </p:par>
                        <p:par>
                          <p:cTn id="8" fill="hold">
                            <p:stCondLst>
                              <p:cond delay="2000"/>
                            </p:stCondLst>
                            <p:childTnLst>
                              <p:par>
                                <p:cTn id="9" presetID="56" presetClass="entr" presetSubtype="0" fill="hold"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500" autoRev="1" fill="hold">
                                          <p:stCondLst>
                                            <p:cond delay="0"/>
                                          </p:stCondLst>
                                        </p:cTn>
                                        <p:tgtEl>
                                          <p:spTgt spid="7"/>
                                        </p:tgtEl>
                                        <p:attrNameLst>
                                          <p:attrName>ppt_w</p:attrName>
                                        </p:attrNameLst>
                                      </p:cBhvr>
                                    </p:anim>
                                    <p:anim by="(#ppt_w*0.50)" calcmode="lin" valueType="num">
                                      <p:cBhvr>
                                        <p:cTn id="12" dur="500" decel="50000" autoRev="1" fill="hold">
                                          <p:stCondLst>
                                            <p:cond delay="0"/>
                                          </p:stCondLst>
                                        </p:cTn>
                                        <p:tgtEl>
                                          <p:spTgt spid="7"/>
                                        </p:tgtEl>
                                        <p:attrNameLst>
                                          <p:attrName>ppt_x</p:attrName>
                                        </p:attrNameLst>
                                      </p:cBhvr>
                                    </p:anim>
                                    <p:anim from="(-#ppt_h/2)" to="(#ppt_y)" calcmode="lin" valueType="num">
                                      <p:cBhvr>
                                        <p:cTn id="13" dur="1000" fill="hold">
                                          <p:stCondLst>
                                            <p:cond delay="0"/>
                                          </p:stCondLst>
                                        </p:cTn>
                                        <p:tgtEl>
                                          <p:spTgt spid="7"/>
                                        </p:tgtEl>
                                        <p:attrNameLst>
                                          <p:attrName>ppt_y</p:attrName>
                                        </p:attrNameLst>
                                      </p:cBhvr>
                                    </p:anim>
                                    <p:animRot by="21600000">
                                      <p:cBhvr>
                                        <p:cTn id="14" dur="1000" fill="hold">
                                          <p:stCondLst>
                                            <p:cond delay="0"/>
                                          </p:stCondLst>
                                        </p:cTn>
                                        <p:tgtEl>
                                          <p:spTgt spid="7"/>
                                        </p:tgtEl>
                                        <p:attrNameLst>
                                          <p:attrName>r</p:attrName>
                                        </p:attrNameLst>
                                      </p:cBhvr>
                                    </p:animRo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000"/>
                                        <p:tgtEl>
                                          <p:spTgt spid="9"/>
                                        </p:tgtEl>
                                      </p:cBhvr>
                                    </p:animEffect>
                                  </p:childTnLst>
                                </p:cTn>
                              </p:par>
                            </p:childTnLst>
                          </p:cTn>
                        </p:par>
                        <p:par>
                          <p:cTn id="18" fill="hold">
                            <p:stCondLst>
                              <p:cond delay="4200"/>
                            </p:stCondLst>
                            <p:childTnLst>
                              <p:par>
                                <p:cTn id="19" presetID="30" presetClass="entr" presetSubtype="0" fill="hold" nodeType="afterEffect">
                                  <p:stCondLst>
                                    <p:cond delay="0"/>
                                  </p:stCondLst>
                                  <p:childTnLst>
                                    <p:set>
                                      <p:cBhvr>
                                        <p:cTn id="20" dur="1" fill="hold">
                                          <p:stCondLst>
                                            <p:cond delay="0"/>
                                          </p:stCondLst>
                                        </p:cTn>
                                        <p:tgtEl>
                                          <p:spTgt spid="2050"/>
                                        </p:tgtEl>
                                        <p:attrNameLst>
                                          <p:attrName>style.visibility</p:attrName>
                                        </p:attrNameLst>
                                      </p:cBhvr>
                                      <p:to>
                                        <p:strVal val="visible"/>
                                      </p:to>
                                    </p:set>
                                    <p:animEffect transition="in" filter="fade">
                                      <p:cBhvr>
                                        <p:cTn id="21" dur="1600" decel="100000"/>
                                        <p:tgtEl>
                                          <p:spTgt spid="2050"/>
                                        </p:tgtEl>
                                      </p:cBhvr>
                                    </p:animEffect>
                                    <p:anim calcmode="lin" valueType="num">
                                      <p:cBhvr>
                                        <p:cTn id="22" dur="1600" decel="100000" fill="hold"/>
                                        <p:tgtEl>
                                          <p:spTgt spid="2050"/>
                                        </p:tgtEl>
                                        <p:attrNameLst>
                                          <p:attrName>style.rotation</p:attrName>
                                        </p:attrNameLst>
                                      </p:cBhvr>
                                      <p:tavLst>
                                        <p:tav tm="0">
                                          <p:val>
                                            <p:fltVal val="-90"/>
                                          </p:val>
                                        </p:tav>
                                        <p:tav tm="100000">
                                          <p:val>
                                            <p:fltVal val="0"/>
                                          </p:val>
                                        </p:tav>
                                      </p:tavLst>
                                    </p:anim>
                                    <p:anim calcmode="lin" valueType="num">
                                      <p:cBhvr>
                                        <p:cTn id="23" dur="1600" decel="100000" fill="hold"/>
                                        <p:tgtEl>
                                          <p:spTgt spid="2050"/>
                                        </p:tgtEl>
                                        <p:attrNameLst>
                                          <p:attrName>ppt_x</p:attrName>
                                        </p:attrNameLst>
                                      </p:cBhvr>
                                      <p:tavLst>
                                        <p:tav tm="0">
                                          <p:val>
                                            <p:strVal val="#ppt_x+0.4"/>
                                          </p:val>
                                        </p:tav>
                                        <p:tav tm="100000">
                                          <p:val>
                                            <p:strVal val="#ppt_x-0.05"/>
                                          </p:val>
                                        </p:tav>
                                      </p:tavLst>
                                    </p:anim>
                                    <p:anim calcmode="lin" valueType="num">
                                      <p:cBhvr>
                                        <p:cTn id="24" dur="1600" decel="100000" fill="hold"/>
                                        <p:tgtEl>
                                          <p:spTgt spid="2050"/>
                                        </p:tgtEl>
                                        <p:attrNameLst>
                                          <p:attrName>ppt_y</p:attrName>
                                        </p:attrNameLst>
                                      </p:cBhvr>
                                      <p:tavLst>
                                        <p:tav tm="0">
                                          <p:val>
                                            <p:strVal val="#ppt_y-0.4"/>
                                          </p:val>
                                        </p:tav>
                                        <p:tav tm="100000">
                                          <p:val>
                                            <p:strVal val="#ppt_y+0.1"/>
                                          </p:val>
                                        </p:tav>
                                      </p:tavLst>
                                    </p:anim>
                                    <p:anim calcmode="lin" valueType="num">
                                      <p:cBhvr>
                                        <p:cTn id="25" dur="400" accel="100000" fill="hold">
                                          <p:stCondLst>
                                            <p:cond delay="1600"/>
                                          </p:stCondLst>
                                        </p:cTn>
                                        <p:tgtEl>
                                          <p:spTgt spid="2050"/>
                                        </p:tgtEl>
                                        <p:attrNameLst>
                                          <p:attrName>ppt_x</p:attrName>
                                        </p:attrNameLst>
                                      </p:cBhvr>
                                      <p:tavLst>
                                        <p:tav tm="0">
                                          <p:val>
                                            <p:strVal val="#ppt_x-0.05"/>
                                          </p:val>
                                        </p:tav>
                                        <p:tav tm="100000">
                                          <p:val>
                                            <p:strVal val="#ppt_x"/>
                                          </p:val>
                                        </p:tav>
                                      </p:tavLst>
                                    </p:anim>
                                    <p:anim calcmode="lin" valueType="num">
                                      <p:cBhvr>
                                        <p:cTn id="26" dur="400" accel="100000" fill="hold">
                                          <p:stCondLst>
                                            <p:cond delay="1600"/>
                                          </p:stCondLst>
                                        </p:cTn>
                                        <p:tgtEl>
                                          <p:spTgt spid="2050"/>
                                        </p:tgtEl>
                                        <p:attrNameLst>
                                          <p:attrName>ppt_y</p:attrName>
                                        </p:attrNameLst>
                                      </p:cBhvr>
                                      <p:tavLst>
                                        <p:tav tm="0">
                                          <p:val>
                                            <p:strVal val="#ppt_y+0.1"/>
                                          </p:val>
                                        </p:tav>
                                        <p:tav tm="100000">
                                          <p:val>
                                            <p:strVal val="#ppt_y"/>
                                          </p:val>
                                        </p:tav>
                                      </p:tavLst>
                                    </p:anim>
                                  </p:childTnLst>
                                </p:cTn>
                              </p:par>
                            </p:childTnLst>
                          </p:cTn>
                        </p:par>
                        <p:par>
                          <p:cTn id="27" fill="hold">
                            <p:stCondLst>
                              <p:cond delay="6200"/>
                            </p:stCondLst>
                            <p:childTnLst>
                              <p:par>
                                <p:cTn id="28" presetID="30" presetClass="entr" presetSubtype="0" fill="hold" nodeType="afterEffect">
                                  <p:stCondLst>
                                    <p:cond delay="0"/>
                                  </p:stCondLst>
                                  <p:childTnLst>
                                    <p:set>
                                      <p:cBhvr>
                                        <p:cTn id="29" dur="1" fill="hold">
                                          <p:stCondLst>
                                            <p:cond delay="0"/>
                                          </p:stCondLst>
                                        </p:cTn>
                                        <p:tgtEl>
                                          <p:spTgt spid="4098"/>
                                        </p:tgtEl>
                                        <p:attrNameLst>
                                          <p:attrName>style.visibility</p:attrName>
                                        </p:attrNameLst>
                                      </p:cBhvr>
                                      <p:to>
                                        <p:strVal val="visible"/>
                                      </p:to>
                                    </p:set>
                                    <p:animEffect transition="in" filter="fade">
                                      <p:cBhvr>
                                        <p:cTn id="30" dur="1600" decel="100000"/>
                                        <p:tgtEl>
                                          <p:spTgt spid="4098"/>
                                        </p:tgtEl>
                                      </p:cBhvr>
                                    </p:animEffect>
                                    <p:anim calcmode="lin" valueType="num">
                                      <p:cBhvr>
                                        <p:cTn id="31" dur="1600" decel="100000" fill="hold"/>
                                        <p:tgtEl>
                                          <p:spTgt spid="4098"/>
                                        </p:tgtEl>
                                        <p:attrNameLst>
                                          <p:attrName>style.rotation</p:attrName>
                                        </p:attrNameLst>
                                      </p:cBhvr>
                                      <p:tavLst>
                                        <p:tav tm="0">
                                          <p:val>
                                            <p:fltVal val="-90"/>
                                          </p:val>
                                        </p:tav>
                                        <p:tav tm="100000">
                                          <p:val>
                                            <p:fltVal val="0"/>
                                          </p:val>
                                        </p:tav>
                                      </p:tavLst>
                                    </p:anim>
                                    <p:anim calcmode="lin" valueType="num">
                                      <p:cBhvr>
                                        <p:cTn id="32" dur="1600" decel="100000" fill="hold"/>
                                        <p:tgtEl>
                                          <p:spTgt spid="4098"/>
                                        </p:tgtEl>
                                        <p:attrNameLst>
                                          <p:attrName>ppt_x</p:attrName>
                                        </p:attrNameLst>
                                      </p:cBhvr>
                                      <p:tavLst>
                                        <p:tav tm="0">
                                          <p:val>
                                            <p:strVal val="#ppt_x+0.4"/>
                                          </p:val>
                                        </p:tav>
                                        <p:tav tm="100000">
                                          <p:val>
                                            <p:strVal val="#ppt_x-0.05"/>
                                          </p:val>
                                        </p:tav>
                                      </p:tavLst>
                                    </p:anim>
                                    <p:anim calcmode="lin" valueType="num">
                                      <p:cBhvr>
                                        <p:cTn id="33" dur="1600" decel="100000" fill="hold"/>
                                        <p:tgtEl>
                                          <p:spTgt spid="4098"/>
                                        </p:tgtEl>
                                        <p:attrNameLst>
                                          <p:attrName>ppt_y</p:attrName>
                                        </p:attrNameLst>
                                      </p:cBhvr>
                                      <p:tavLst>
                                        <p:tav tm="0">
                                          <p:val>
                                            <p:strVal val="#ppt_y-0.4"/>
                                          </p:val>
                                        </p:tav>
                                        <p:tav tm="100000">
                                          <p:val>
                                            <p:strVal val="#ppt_y+0.1"/>
                                          </p:val>
                                        </p:tav>
                                      </p:tavLst>
                                    </p:anim>
                                    <p:anim calcmode="lin" valueType="num">
                                      <p:cBhvr>
                                        <p:cTn id="34" dur="400" accel="100000" fill="hold">
                                          <p:stCondLst>
                                            <p:cond delay="1600"/>
                                          </p:stCondLst>
                                        </p:cTn>
                                        <p:tgtEl>
                                          <p:spTgt spid="4098"/>
                                        </p:tgtEl>
                                        <p:attrNameLst>
                                          <p:attrName>ppt_x</p:attrName>
                                        </p:attrNameLst>
                                      </p:cBhvr>
                                      <p:tavLst>
                                        <p:tav tm="0">
                                          <p:val>
                                            <p:strVal val="#ppt_x-0.05"/>
                                          </p:val>
                                        </p:tav>
                                        <p:tav tm="100000">
                                          <p:val>
                                            <p:strVal val="#ppt_x"/>
                                          </p:val>
                                        </p:tav>
                                      </p:tavLst>
                                    </p:anim>
                                    <p:anim calcmode="lin" valueType="num">
                                      <p:cBhvr>
                                        <p:cTn id="35" dur="400" accel="100000" fill="hold">
                                          <p:stCondLst>
                                            <p:cond delay="1600"/>
                                          </p:stCondLst>
                                        </p:cTn>
                                        <p:tgtEl>
                                          <p:spTgt spid="4098"/>
                                        </p:tgtEl>
                                        <p:attrNameLst>
                                          <p:attrName>ppt_y</p:attrName>
                                        </p:attrNameLst>
                                      </p:cBhvr>
                                      <p:tavLst>
                                        <p:tav tm="0">
                                          <p:val>
                                            <p:strVal val="#ppt_y+0.1"/>
                                          </p:val>
                                        </p:tav>
                                        <p:tav tm="100000">
                                          <p:val>
                                            <p:strVal val="#ppt_y"/>
                                          </p:val>
                                        </p:tav>
                                      </p:tavLst>
                                    </p:anim>
                                  </p:childTnLst>
                                </p:cTn>
                              </p:par>
                            </p:childTnLst>
                          </p:cTn>
                        </p:par>
                        <p:par>
                          <p:cTn id="36" fill="hold">
                            <p:stCondLst>
                              <p:cond delay="8200"/>
                            </p:stCondLst>
                            <p:childTnLst>
                              <p:par>
                                <p:cTn id="37" presetID="9" presetClass="entr" presetSubtype="0" fill="hold" nodeType="afterEffect">
                                  <p:stCondLst>
                                    <p:cond delay="0"/>
                                  </p:stCondLst>
                                  <p:childTnLst>
                                    <p:set>
                                      <p:cBhvr>
                                        <p:cTn id="38" dur="1" fill="hold">
                                          <p:stCondLst>
                                            <p:cond delay="0"/>
                                          </p:stCondLst>
                                        </p:cTn>
                                        <p:tgtEl>
                                          <p:spTgt spid="4100"/>
                                        </p:tgtEl>
                                        <p:attrNameLst>
                                          <p:attrName>style.visibility</p:attrName>
                                        </p:attrNameLst>
                                      </p:cBhvr>
                                      <p:to>
                                        <p:strVal val="visible"/>
                                      </p:to>
                                    </p:set>
                                    <p:animEffect transition="in" filter="dissolve">
                                      <p:cBhvr>
                                        <p:cTn id="39" dur="2000"/>
                                        <p:tgtEl>
                                          <p:spTgt spid="4100"/>
                                        </p:tgtEl>
                                      </p:cBhvr>
                                    </p:animEffect>
                                  </p:childTnLst>
                                </p:cTn>
                              </p:par>
                            </p:childTnLst>
                          </p:cTn>
                        </p:par>
                        <p:par>
                          <p:cTn id="40" fill="hold">
                            <p:stCondLst>
                              <p:cond delay="10200"/>
                            </p:stCondLst>
                            <p:childTnLst>
                              <p:par>
                                <p:cTn id="41" presetID="15" presetClass="entr" presetSubtype="0" fill="hold" nodeType="afterEffect">
                                  <p:stCondLst>
                                    <p:cond delay="0"/>
                                  </p:stCondLst>
                                  <p:childTnLst>
                                    <p:set>
                                      <p:cBhvr>
                                        <p:cTn id="42" dur="1" fill="hold">
                                          <p:stCondLst>
                                            <p:cond delay="0"/>
                                          </p:stCondLst>
                                        </p:cTn>
                                        <p:tgtEl>
                                          <p:spTgt spid="4102"/>
                                        </p:tgtEl>
                                        <p:attrNameLst>
                                          <p:attrName>style.visibility</p:attrName>
                                        </p:attrNameLst>
                                      </p:cBhvr>
                                      <p:to>
                                        <p:strVal val="visible"/>
                                      </p:to>
                                    </p:set>
                                    <p:anim calcmode="lin" valueType="num">
                                      <p:cBhvr>
                                        <p:cTn id="43" dur="2000" fill="hold"/>
                                        <p:tgtEl>
                                          <p:spTgt spid="4102"/>
                                        </p:tgtEl>
                                        <p:attrNameLst>
                                          <p:attrName>ppt_w</p:attrName>
                                        </p:attrNameLst>
                                      </p:cBhvr>
                                      <p:tavLst>
                                        <p:tav tm="0">
                                          <p:val>
                                            <p:fltVal val="0"/>
                                          </p:val>
                                        </p:tav>
                                        <p:tav tm="100000">
                                          <p:val>
                                            <p:strVal val="#ppt_w"/>
                                          </p:val>
                                        </p:tav>
                                      </p:tavLst>
                                    </p:anim>
                                    <p:anim calcmode="lin" valueType="num">
                                      <p:cBhvr>
                                        <p:cTn id="44" dur="2000" fill="hold"/>
                                        <p:tgtEl>
                                          <p:spTgt spid="4102"/>
                                        </p:tgtEl>
                                        <p:attrNameLst>
                                          <p:attrName>ppt_h</p:attrName>
                                        </p:attrNameLst>
                                      </p:cBhvr>
                                      <p:tavLst>
                                        <p:tav tm="0">
                                          <p:val>
                                            <p:fltVal val="0"/>
                                          </p:val>
                                        </p:tav>
                                        <p:tav tm="100000">
                                          <p:val>
                                            <p:strVal val="#ppt_h"/>
                                          </p:val>
                                        </p:tav>
                                      </p:tavLst>
                                    </p:anim>
                                    <p:anim calcmode="lin" valueType="num">
                                      <p:cBhvr>
                                        <p:cTn id="45" dur="2000" fill="hold"/>
                                        <p:tgtEl>
                                          <p:spTgt spid="4102"/>
                                        </p:tgtEl>
                                        <p:attrNameLst>
                                          <p:attrName>ppt_x</p:attrName>
                                        </p:attrNameLst>
                                      </p:cBhvr>
                                      <p:tavLst>
                                        <p:tav tm="0" fmla="#ppt_x+(cos(-2*pi*(1-$))*-#ppt_x-sin(-2*pi*(1-$))*(1-#ppt_y))*(1-$)">
                                          <p:val>
                                            <p:fltVal val="0"/>
                                          </p:val>
                                        </p:tav>
                                        <p:tav tm="100000">
                                          <p:val>
                                            <p:fltVal val="1"/>
                                          </p:val>
                                        </p:tav>
                                      </p:tavLst>
                                    </p:anim>
                                    <p:anim calcmode="lin" valueType="num">
                                      <p:cBhvr>
                                        <p:cTn id="46" dur="2000" fill="hold"/>
                                        <p:tgtEl>
                                          <p:spTgt spid="4102"/>
                                        </p:tgtEl>
                                        <p:attrNameLst>
                                          <p:attrName>ppt_y</p:attrName>
                                        </p:attrNameLst>
                                      </p:cBhvr>
                                      <p:tavLst>
                                        <p:tav tm="0" fmla="#ppt_y+(sin(-2*pi*(1-$))*-#ppt_x+cos(-2*pi*(1-$))*(1-#ppt_y))*(1-$)">
                                          <p:val>
                                            <p:fltVal val="0"/>
                                          </p:val>
                                        </p:tav>
                                        <p:tav tm="100000">
                                          <p:val>
                                            <p:fltVal val="1"/>
                                          </p:val>
                                        </p:tav>
                                      </p:tavLst>
                                    </p:anim>
                                  </p:childTnLst>
                                </p:cTn>
                              </p:par>
                            </p:childTnLst>
                          </p:cTn>
                        </p:par>
                        <p:par>
                          <p:cTn id="47" fill="hold">
                            <p:stCondLst>
                              <p:cond delay="12200"/>
                            </p:stCondLst>
                            <p:childTnLst>
                              <p:par>
                                <p:cTn id="48" presetID="9" presetClass="entr" presetSubtype="0" fill="hold" nodeType="afterEffect">
                                  <p:stCondLst>
                                    <p:cond delay="0"/>
                                  </p:stCondLst>
                                  <p:childTnLst>
                                    <p:set>
                                      <p:cBhvr>
                                        <p:cTn id="49" dur="1" fill="hold">
                                          <p:stCondLst>
                                            <p:cond delay="0"/>
                                          </p:stCondLst>
                                        </p:cTn>
                                        <p:tgtEl>
                                          <p:spTgt spid="4104"/>
                                        </p:tgtEl>
                                        <p:attrNameLst>
                                          <p:attrName>style.visibility</p:attrName>
                                        </p:attrNameLst>
                                      </p:cBhvr>
                                      <p:to>
                                        <p:strVal val="visible"/>
                                      </p:to>
                                    </p:set>
                                    <p:animEffect transition="in" filter="dissolve">
                                      <p:cBhvr>
                                        <p:cTn id="50" dur="2000"/>
                                        <p:tgtEl>
                                          <p:spTgt spid="4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76" name="Picture 28" descr="http://tbn0.google.com/images?q=tbn:unz7f4WGig9NiM:http://www.catalystmagazine.org/catalyst/maple_leaves_300.jpg">
            <a:hlinkClick r:id="rId2"/>
          </p:cNvPr>
          <p:cNvPicPr>
            <a:picLocks noChangeAspect="1" noChangeArrowheads="1"/>
          </p:cNvPicPr>
          <p:nvPr/>
        </p:nvPicPr>
        <p:blipFill>
          <a:blip r:embed="rId3"/>
          <a:srcRect/>
          <a:stretch>
            <a:fillRect/>
          </a:stretch>
        </p:blipFill>
        <p:spPr bwMode="auto">
          <a:xfrm>
            <a:off x="2057400" y="2514600"/>
            <a:ext cx="1011238" cy="1828800"/>
          </a:xfrm>
          <a:prstGeom prst="rect">
            <a:avLst/>
          </a:prstGeom>
          <a:noFill/>
          <a:ln w="9525">
            <a:noFill/>
            <a:miter lim="800000"/>
            <a:headEnd/>
            <a:tailEnd/>
          </a:ln>
        </p:spPr>
      </p:pic>
      <p:pic>
        <p:nvPicPr>
          <p:cNvPr id="27660" name="Picture 12" descr="http://www.kidsdomatter.com/site-bbbs/media/huroniansimcoe/CanadianTire_Logo.jpg"/>
          <p:cNvPicPr>
            <a:picLocks noChangeAspect="1" noChangeArrowheads="1"/>
          </p:cNvPicPr>
          <p:nvPr/>
        </p:nvPicPr>
        <p:blipFill>
          <a:blip r:embed="rId4"/>
          <a:srcRect b="14285"/>
          <a:stretch>
            <a:fillRect/>
          </a:stretch>
        </p:blipFill>
        <p:spPr bwMode="auto">
          <a:xfrm>
            <a:off x="7315200" y="2514600"/>
            <a:ext cx="1600200" cy="1371600"/>
          </a:xfrm>
          <a:prstGeom prst="rect">
            <a:avLst/>
          </a:prstGeom>
          <a:noFill/>
          <a:ln w="9525">
            <a:noFill/>
            <a:miter lim="800000"/>
            <a:headEnd/>
            <a:tailEnd/>
          </a:ln>
        </p:spPr>
      </p:pic>
      <p:pic>
        <p:nvPicPr>
          <p:cNvPr id="27664" name="Picture 16" descr="http://www.pocanticohills.org/womenenc/D1_ML.jpg"/>
          <p:cNvPicPr>
            <a:picLocks noChangeAspect="1" noChangeArrowheads="1"/>
          </p:cNvPicPr>
          <p:nvPr/>
        </p:nvPicPr>
        <p:blipFill>
          <a:blip r:embed="rId5"/>
          <a:srcRect/>
          <a:stretch>
            <a:fillRect/>
          </a:stretch>
        </p:blipFill>
        <p:spPr bwMode="auto">
          <a:xfrm>
            <a:off x="4876800" y="2057400"/>
            <a:ext cx="2438400" cy="3006725"/>
          </a:xfrm>
          <a:prstGeom prst="rect">
            <a:avLst/>
          </a:prstGeom>
          <a:noFill/>
          <a:ln w="9525">
            <a:solidFill>
              <a:schemeClr val="tx1"/>
            </a:solidFill>
            <a:miter lim="800000"/>
            <a:headEnd/>
            <a:tailEnd/>
          </a:ln>
        </p:spPr>
      </p:pic>
      <p:pic>
        <p:nvPicPr>
          <p:cNvPr id="27678" name="Picture 30" descr="http://www.ropfo.ca/champlain/images/photos/ph39.jpg"/>
          <p:cNvPicPr>
            <a:picLocks noChangeAspect="1" noChangeArrowheads="1"/>
          </p:cNvPicPr>
          <p:nvPr/>
        </p:nvPicPr>
        <p:blipFill>
          <a:blip r:embed="rId6"/>
          <a:srcRect/>
          <a:stretch>
            <a:fillRect/>
          </a:stretch>
        </p:blipFill>
        <p:spPr bwMode="auto">
          <a:xfrm>
            <a:off x="6838950" y="5006975"/>
            <a:ext cx="2076450" cy="1622425"/>
          </a:xfrm>
          <a:prstGeom prst="rect">
            <a:avLst/>
          </a:prstGeom>
          <a:noFill/>
          <a:ln w="9525">
            <a:solidFill>
              <a:schemeClr val="tx1"/>
            </a:solidFill>
            <a:miter lim="800000"/>
            <a:headEnd/>
            <a:tailEnd/>
          </a:ln>
        </p:spPr>
      </p:pic>
      <p:pic>
        <p:nvPicPr>
          <p:cNvPr id="27668" name="Picture 20" descr="http://www.canadian-cafe.com/images/moose_jpeg.jpg"/>
          <p:cNvPicPr>
            <a:picLocks noChangeAspect="1" noChangeArrowheads="1"/>
          </p:cNvPicPr>
          <p:nvPr/>
        </p:nvPicPr>
        <p:blipFill>
          <a:blip r:embed="rId7"/>
          <a:srcRect/>
          <a:stretch>
            <a:fillRect/>
          </a:stretch>
        </p:blipFill>
        <p:spPr bwMode="auto">
          <a:xfrm>
            <a:off x="228600" y="2360613"/>
            <a:ext cx="1905000" cy="2500312"/>
          </a:xfrm>
          <a:prstGeom prst="rect">
            <a:avLst/>
          </a:prstGeom>
          <a:noFill/>
          <a:ln w="9525">
            <a:noFill/>
            <a:miter lim="800000"/>
            <a:headEnd/>
            <a:tailEnd/>
          </a:ln>
        </p:spPr>
      </p:pic>
      <p:pic>
        <p:nvPicPr>
          <p:cNvPr id="27674" name="Picture 26" descr="http://content.answers.com/main/content/wp/en/thumb/e/e9/250px-HNIC-currentlogo.jpg"/>
          <p:cNvPicPr>
            <a:picLocks noChangeAspect="1" noChangeArrowheads="1"/>
          </p:cNvPicPr>
          <p:nvPr/>
        </p:nvPicPr>
        <p:blipFill>
          <a:blip r:embed="rId8"/>
          <a:srcRect/>
          <a:stretch>
            <a:fillRect/>
          </a:stretch>
        </p:blipFill>
        <p:spPr bwMode="auto">
          <a:xfrm>
            <a:off x="7620000" y="3886200"/>
            <a:ext cx="1066800" cy="1066800"/>
          </a:xfrm>
          <a:prstGeom prst="rect">
            <a:avLst/>
          </a:prstGeom>
          <a:noFill/>
          <a:ln w="9525">
            <a:noFill/>
            <a:miter lim="800000"/>
            <a:headEnd/>
            <a:tailEnd/>
          </a:ln>
        </p:spPr>
      </p:pic>
      <p:pic>
        <p:nvPicPr>
          <p:cNvPr id="27658" name="Picture 10" descr="http://z.about.com/d/gocanada/1/7/v/3/-/-/Bonhomme.jpg"/>
          <p:cNvPicPr>
            <a:picLocks noChangeAspect="1" noChangeArrowheads="1"/>
          </p:cNvPicPr>
          <p:nvPr/>
        </p:nvPicPr>
        <p:blipFill>
          <a:blip r:embed="rId9"/>
          <a:srcRect/>
          <a:stretch>
            <a:fillRect/>
          </a:stretch>
        </p:blipFill>
        <p:spPr bwMode="auto">
          <a:xfrm>
            <a:off x="4876800" y="228600"/>
            <a:ext cx="2613025" cy="1828800"/>
          </a:xfrm>
          <a:prstGeom prst="rect">
            <a:avLst/>
          </a:prstGeom>
          <a:noFill/>
          <a:ln w="9525">
            <a:solidFill>
              <a:schemeClr val="tx1"/>
            </a:solidFill>
            <a:miter lim="800000"/>
            <a:headEnd/>
            <a:tailEnd/>
          </a:ln>
        </p:spPr>
      </p:pic>
      <p:pic>
        <p:nvPicPr>
          <p:cNvPr id="27662" name="Picture 14" descr="http://images.jupiterimages.com/common/detail/86/27/23052786.jpg"/>
          <p:cNvPicPr>
            <a:picLocks noChangeAspect="1" noChangeArrowheads="1"/>
          </p:cNvPicPr>
          <p:nvPr/>
        </p:nvPicPr>
        <p:blipFill>
          <a:blip r:embed="rId10"/>
          <a:srcRect/>
          <a:stretch>
            <a:fillRect/>
          </a:stretch>
        </p:blipFill>
        <p:spPr bwMode="auto">
          <a:xfrm>
            <a:off x="7315200" y="228600"/>
            <a:ext cx="1590675" cy="2381250"/>
          </a:xfrm>
          <a:prstGeom prst="rect">
            <a:avLst/>
          </a:prstGeom>
          <a:noFill/>
          <a:ln w="9525">
            <a:solidFill>
              <a:schemeClr val="tx1"/>
            </a:solidFill>
            <a:miter lim="800000"/>
            <a:headEnd/>
            <a:tailEnd/>
          </a:ln>
        </p:spPr>
      </p:pic>
      <p:pic>
        <p:nvPicPr>
          <p:cNvPr id="27666" name="Picture 18" descr="http://www.greatcanadianrivers.com/rivers/missinaibi/images/loon_2.jpg"/>
          <p:cNvPicPr>
            <a:picLocks noChangeAspect="1" noChangeArrowheads="1"/>
          </p:cNvPicPr>
          <p:nvPr/>
        </p:nvPicPr>
        <p:blipFill>
          <a:blip r:embed="rId11"/>
          <a:srcRect/>
          <a:stretch>
            <a:fillRect/>
          </a:stretch>
        </p:blipFill>
        <p:spPr bwMode="auto">
          <a:xfrm>
            <a:off x="228600" y="4800600"/>
            <a:ext cx="1905000" cy="1800225"/>
          </a:xfrm>
          <a:prstGeom prst="rect">
            <a:avLst/>
          </a:prstGeom>
          <a:noFill/>
          <a:ln w="9525">
            <a:solidFill>
              <a:schemeClr val="tx1"/>
            </a:solidFill>
            <a:miter lim="800000"/>
            <a:headEnd/>
            <a:tailEnd/>
          </a:ln>
        </p:spPr>
      </p:pic>
      <p:sp>
        <p:nvSpPr>
          <p:cNvPr id="2" name="Rectangle 1"/>
          <p:cNvSpPr/>
          <p:nvPr/>
        </p:nvSpPr>
        <p:spPr>
          <a:xfrm>
            <a:off x="228600" y="228600"/>
            <a:ext cx="8763000" cy="6477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Rectangle 2"/>
          <p:cNvSpPr/>
          <p:nvPr/>
        </p:nvSpPr>
        <p:spPr>
          <a:xfrm>
            <a:off x="152400" y="152400"/>
            <a:ext cx="8763000" cy="647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7654" name="Picture 6" descr="Canadian Rocky Mountains winter colors I"/>
          <p:cNvPicPr>
            <a:picLocks noChangeAspect="1" noChangeArrowheads="1"/>
          </p:cNvPicPr>
          <p:nvPr/>
        </p:nvPicPr>
        <p:blipFill>
          <a:blip r:embed="rId12"/>
          <a:srcRect/>
          <a:stretch>
            <a:fillRect/>
          </a:stretch>
        </p:blipFill>
        <p:spPr bwMode="auto">
          <a:xfrm>
            <a:off x="228600" y="228600"/>
            <a:ext cx="2989263" cy="2133600"/>
          </a:xfrm>
          <a:prstGeom prst="rect">
            <a:avLst/>
          </a:prstGeom>
          <a:noFill/>
          <a:ln w="9525">
            <a:solidFill>
              <a:schemeClr val="tx1"/>
            </a:solidFill>
            <a:miter lim="800000"/>
            <a:headEnd/>
            <a:tailEnd/>
          </a:ln>
        </p:spPr>
      </p:pic>
      <p:pic>
        <p:nvPicPr>
          <p:cNvPr id="27656" name="Picture 8" descr="http://www.emagine-travel.co.uk/blog/content/binary/Northern%20lights.jpg"/>
          <p:cNvPicPr>
            <a:picLocks noChangeAspect="1" noChangeArrowheads="1"/>
          </p:cNvPicPr>
          <p:nvPr/>
        </p:nvPicPr>
        <p:blipFill>
          <a:blip r:embed="rId13"/>
          <a:srcRect/>
          <a:stretch>
            <a:fillRect/>
          </a:stretch>
        </p:blipFill>
        <p:spPr bwMode="auto">
          <a:xfrm>
            <a:off x="4724400" y="5029200"/>
            <a:ext cx="2152650" cy="1584325"/>
          </a:xfrm>
          <a:prstGeom prst="rect">
            <a:avLst/>
          </a:prstGeom>
          <a:noFill/>
          <a:ln w="9525">
            <a:solidFill>
              <a:schemeClr val="tx1"/>
            </a:solidFill>
            <a:miter lim="800000"/>
            <a:headEnd/>
            <a:tailEnd/>
          </a:ln>
        </p:spPr>
      </p:pic>
      <p:pic>
        <p:nvPicPr>
          <p:cNvPr id="8" name="Picture 7" descr="SUNIA 027.JPG"/>
          <p:cNvPicPr>
            <a:picLocks noChangeAspect="1"/>
          </p:cNvPicPr>
          <p:nvPr/>
        </p:nvPicPr>
        <p:blipFill>
          <a:blip r:embed="rId14"/>
          <a:srcRect l="7208" t="8109" r="6306" b="8109"/>
          <a:stretch>
            <a:fillRect/>
          </a:stretch>
        </p:blipFill>
        <p:spPr bwMode="auto">
          <a:xfrm>
            <a:off x="3200400" y="228600"/>
            <a:ext cx="1676400" cy="2165350"/>
          </a:xfrm>
          <a:prstGeom prst="rect">
            <a:avLst/>
          </a:prstGeom>
          <a:noFill/>
          <a:ln w="9525">
            <a:solidFill>
              <a:schemeClr val="tx1"/>
            </a:solidFill>
            <a:miter lim="800000"/>
            <a:headEnd/>
            <a:tailEnd/>
          </a:ln>
        </p:spPr>
      </p:pic>
      <p:pic>
        <p:nvPicPr>
          <p:cNvPr id="27670" name="Picture 22" descr="http://img.search.com/thumb/a/af/Waynegretzky_oilers.jpg/300px-Waynegretzky_oilers.jpg"/>
          <p:cNvPicPr>
            <a:picLocks noChangeAspect="1" noChangeArrowheads="1"/>
          </p:cNvPicPr>
          <p:nvPr/>
        </p:nvPicPr>
        <p:blipFill>
          <a:blip r:embed="rId15"/>
          <a:srcRect/>
          <a:stretch>
            <a:fillRect/>
          </a:stretch>
        </p:blipFill>
        <p:spPr bwMode="auto">
          <a:xfrm>
            <a:off x="3124200" y="2362200"/>
            <a:ext cx="1751013" cy="2270125"/>
          </a:xfrm>
          <a:prstGeom prst="rect">
            <a:avLst/>
          </a:prstGeom>
          <a:noFill/>
          <a:ln w="9525">
            <a:solidFill>
              <a:schemeClr val="tx1"/>
            </a:solidFill>
            <a:miter lim="800000"/>
            <a:headEnd/>
            <a:tailEnd/>
          </a:ln>
        </p:spPr>
      </p:pic>
      <p:pic>
        <p:nvPicPr>
          <p:cNvPr id="27672" name="Picture 24" descr="http://www.felciano.com/~emma/emmablog/images/timhorton-thumb.jpg"/>
          <p:cNvPicPr>
            <a:picLocks noChangeAspect="1" noChangeArrowheads="1"/>
          </p:cNvPicPr>
          <p:nvPr/>
        </p:nvPicPr>
        <p:blipFill>
          <a:blip r:embed="rId16"/>
          <a:srcRect r="5405"/>
          <a:stretch>
            <a:fillRect/>
          </a:stretch>
        </p:blipFill>
        <p:spPr bwMode="auto">
          <a:xfrm>
            <a:off x="2057400" y="4394200"/>
            <a:ext cx="2819400" cy="2235200"/>
          </a:xfrm>
          <a:prstGeom prst="rect">
            <a:avLst/>
          </a:prstGeom>
          <a:noFill/>
          <a:ln w="9525">
            <a:solidFill>
              <a:schemeClr val="tx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670"/>
                                        </p:tgtEl>
                                        <p:attrNameLst>
                                          <p:attrName>style.visibility</p:attrName>
                                        </p:attrNameLst>
                                      </p:cBhvr>
                                      <p:to>
                                        <p:strVal val="visible"/>
                                      </p:to>
                                    </p:set>
                                    <p:animEffect transition="in" filter="fade">
                                      <p:cBhvr>
                                        <p:cTn id="7" dur="2000"/>
                                        <p:tgtEl>
                                          <p:spTgt spid="27670"/>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7662"/>
                                        </p:tgtEl>
                                        <p:attrNameLst>
                                          <p:attrName>style.visibility</p:attrName>
                                        </p:attrNameLst>
                                      </p:cBhvr>
                                      <p:to>
                                        <p:strVal val="visible"/>
                                      </p:to>
                                    </p:set>
                                    <p:animEffect transition="in" filter="fade">
                                      <p:cBhvr>
                                        <p:cTn id="11" dur="2000"/>
                                        <p:tgtEl>
                                          <p:spTgt spid="27662"/>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7666"/>
                                        </p:tgtEl>
                                        <p:attrNameLst>
                                          <p:attrName>style.visibility</p:attrName>
                                        </p:attrNameLst>
                                      </p:cBhvr>
                                      <p:to>
                                        <p:strVal val="visible"/>
                                      </p:to>
                                    </p:set>
                                    <p:animEffect transition="in" filter="fade">
                                      <p:cBhvr>
                                        <p:cTn id="15" dur="2000"/>
                                        <p:tgtEl>
                                          <p:spTgt spid="27666"/>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27654"/>
                                        </p:tgtEl>
                                        <p:attrNameLst>
                                          <p:attrName>style.visibility</p:attrName>
                                        </p:attrNameLst>
                                      </p:cBhvr>
                                      <p:to>
                                        <p:strVal val="visible"/>
                                      </p:to>
                                    </p:set>
                                    <p:animEffect transition="in" filter="fade">
                                      <p:cBhvr>
                                        <p:cTn id="19" dur="2000"/>
                                        <p:tgtEl>
                                          <p:spTgt spid="27654"/>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27678"/>
                                        </p:tgtEl>
                                        <p:attrNameLst>
                                          <p:attrName>style.visibility</p:attrName>
                                        </p:attrNameLst>
                                      </p:cBhvr>
                                      <p:to>
                                        <p:strVal val="visible"/>
                                      </p:to>
                                    </p:set>
                                    <p:animEffect transition="in" filter="fade">
                                      <p:cBhvr>
                                        <p:cTn id="23" dur="2000"/>
                                        <p:tgtEl>
                                          <p:spTgt spid="27678"/>
                                        </p:tgtEl>
                                      </p:cBhvr>
                                    </p:animEffect>
                                  </p:childTnLst>
                                </p:cTn>
                              </p:par>
                            </p:childTnLst>
                          </p:cTn>
                        </p:par>
                        <p:par>
                          <p:cTn id="24" fill="hold">
                            <p:stCondLst>
                              <p:cond delay="10000"/>
                            </p:stCondLst>
                            <p:childTnLst>
                              <p:par>
                                <p:cTn id="25" presetID="10" presetClass="entr" presetSubtype="0" fill="hold" nodeType="afterEffect">
                                  <p:stCondLst>
                                    <p:cond delay="0"/>
                                  </p:stCondLst>
                                  <p:childTnLst>
                                    <p:set>
                                      <p:cBhvr>
                                        <p:cTn id="26" dur="1" fill="hold">
                                          <p:stCondLst>
                                            <p:cond delay="0"/>
                                          </p:stCondLst>
                                        </p:cTn>
                                        <p:tgtEl>
                                          <p:spTgt spid="27664"/>
                                        </p:tgtEl>
                                        <p:attrNameLst>
                                          <p:attrName>style.visibility</p:attrName>
                                        </p:attrNameLst>
                                      </p:cBhvr>
                                      <p:to>
                                        <p:strVal val="visible"/>
                                      </p:to>
                                    </p:set>
                                    <p:animEffect transition="in" filter="fade">
                                      <p:cBhvr>
                                        <p:cTn id="27" dur="2000"/>
                                        <p:tgtEl>
                                          <p:spTgt spid="27664"/>
                                        </p:tgtEl>
                                      </p:cBhvr>
                                    </p:animEffect>
                                  </p:childTnLst>
                                </p:cTn>
                              </p:par>
                            </p:childTnLst>
                          </p:cTn>
                        </p:par>
                        <p:par>
                          <p:cTn id="28" fill="hold">
                            <p:stCondLst>
                              <p:cond delay="12000"/>
                            </p:stCondLst>
                            <p:childTnLst>
                              <p:par>
                                <p:cTn id="29" presetID="10"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000"/>
                                        <p:tgtEl>
                                          <p:spTgt spid="8"/>
                                        </p:tgtEl>
                                      </p:cBhvr>
                                    </p:animEffect>
                                  </p:childTnLst>
                                </p:cTn>
                              </p:par>
                            </p:childTnLst>
                          </p:cTn>
                        </p:par>
                        <p:par>
                          <p:cTn id="32" fill="hold">
                            <p:stCondLst>
                              <p:cond delay="14000"/>
                            </p:stCondLst>
                            <p:childTnLst>
                              <p:par>
                                <p:cTn id="33" presetID="10" presetClass="entr" presetSubtype="0" fill="hold" nodeType="afterEffect">
                                  <p:stCondLst>
                                    <p:cond delay="0"/>
                                  </p:stCondLst>
                                  <p:childTnLst>
                                    <p:set>
                                      <p:cBhvr>
                                        <p:cTn id="34" dur="1" fill="hold">
                                          <p:stCondLst>
                                            <p:cond delay="0"/>
                                          </p:stCondLst>
                                        </p:cTn>
                                        <p:tgtEl>
                                          <p:spTgt spid="27672"/>
                                        </p:tgtEl>
                                        <p:attrNameLst>
                                          <p:attrName>style.visibility</p:attrName>
                                        </p:attrNameLst>
                                      </p:cBhvr>
                                      <p:to>
                                        <p:strVal val="visible"/>
                                      </p:to>
                                    </p:set>
                                    <p:animEffect transition="in" filter="fade">
                                      <p:cBhvr>
                                        <p:cTn id="35" dur="2000"/>
                                        <p:tgtEl>
                                          <p:spTgt spid="27672"/>
                                        </p:tgtEl>
                                      </p:cBhvr>
                                    </p:animEffect>
                                  </p:childTnLst>
                                </p:cTn>
                              </p:par>
                            </p:childTnLst>
                          </p:cTn>
                        </p:par>
                        <p:par>
                          <p:cTn id="36" fill="hold">
                            <p:stCondLst>
                              <p:cond delay="16000"/>
                            </p:stCondLst>
                            <p:childTnLst>
                              <p:par>
                                <p:cTn id="37" presetID="10" presetClass="entr" presetSubtype="0" fill="hold" nodeType="afterEffect">
                                  <p:stCondLst>
                                    <p:cond delay="0"/>
                                  </p:stCondLst>
                                  <p:childTnLst>
                                    <p:set>
                                      <p:cBhvr>
                                        <p:cTn id="38" dur="1" fill="hold">
                                          <p:stCondLst>
                                            <p:cond delay="0"/>
                                          </p:stCondLst>
                                        </p:cTn>
                                        <p:tgtEl>
                                          <p:spTgt spid="27674"/>
                                        </p:tgtEl>
                                        <p:attrNameLst>
                                          <p:attrName>style.visibility</p:attrName>
                                        </p:attrNameLst>
                                      </p:cBhvr>
                                      <p:to>
                                        <p:strVal val="visible"/>
                                      </p:to>
                                    </p:set>
                                    <p:animEffect transition="in" filter="fade">
                                      <p:cBhvr>
                                        <p:cTn id="39" dur="2000"/>
                                        <p:tgtEl>
                                          <p:spTgt spid="27674"/>
                                        </p:tgtEl>
                                      </p:cBhvr>
                                    </p:animEffect>
                                  </p:childTnLst>
                                </p:cTn>
                              </p:par>
                            </p:childTnLst>
                          </p:cTn>
                        </p:par>
                        <p:par>
                          <p:cTn id="40" fill="hold">
                            <p:stCondLst>
                              <p:cond delay="18000"/>
                            </p:stCondLst>
                            <p:childTnLst>
                              <p:par>
                                <p:cTn id="41" presetID="10" presetClass="entr" presetSubtype="0" fill="hold" nodeType="afterEffect">
                                  <p:stCondLst>
                                    <p:cond delay="0"/>
                                  </p:stCondLst>
                                  <p:childTnLst>
                                    <p:set>
                                      <p:cBhvr>
                                        <p:cTn id="42" dur="1" fill="hold">
                                          <p:stCondLst>
                                            <p:cond delay="0"/>
                                          </p:stCondLst>
                                        </p:cTn>
                                        <p:tgtEl>
                                          <p:spTgt spid="27668"/>
                                        </p:tgtEl>
                                        <p:attrNameLst>
                                          <p:attrName>style.visibility</p:attrName>
                                        </p:attrNameLst>
                                      </p:cBhvr>
                                      <p:to>
                                        <p:strVal val="visible"/>
                                      </p:to>
                                    </p:set>
                                    <p:animEffect transition="in" filter="fade">
                                      <p:cBhvr>
                                        <p:cTn id="43" dur="2000"/>
                                        <p:tgtEl>
                                          <p:spTgt spid="27668"/>
                                        </p:tgtEl>
                                      </p:cBhvr>
                                    </p:animEffect>
                                  </p:childTnLst>
                                </p:cTn>
                              </p:par>
                            </p:childTnLst>
                          </p:cTn>
                        </p:par>
                        <p:par>
                          <p:cTn id="44" fill="hold">
                            <p:stCondLst>
                              <p:cond delay="20000"/>
                            </p:stCondLst>
                            <p:childTnLst>
                              <p:par>
                                <p:cTn id="45" presetID="10" presetClass="entr" presetSubtype="0" fill="hold" nodeType="afterEffect">
                                  <p:stCondLst>
                                    <p:cond delay="0"/>
                                  </p:stCondLst>
                                  <p:childTnLst>
                                    <p:set>
                                      <p:cBhvr>
                                        <p:cTn id="46" dur="1" fill="hold">
                                          <p:stCondLst>
                                            <p:cond delay="0"/>
                                          </p:stCondLst>
                                        </p:cTn>
                                        <p:tgtEl>
                                          <p:spTgt spid="27660"/>
                                        </p:tgtEl>
                                        <p:attrNameLst>
                                          <p:attrName>style.visibility</p:attrName>
                                        </p:attrNameLst>
                                      </p:cBhvr>
                                      <p:to>
                                        <p:strVal val="visible"/>
                                      </p:to>
                                    </p:set>
                                    <p:animEffect transition="in" filter="fade">
                                      <p:cBhvr>
                                        <p:cTn id="47" dur="2000"/>
                                        <p:tgtEl>
                                          <p:spTgt spid="27660"/>
                                        </p:tgtEl>
                                      </p:cBhvr>
                                    </p:animEffect>
                                  </p:childTnLst>
                                </p:cTn>
                              </p:par>
                            </p:childTnLst>
                          </p:cTn>
                        </p:par>
                        <p:par>
                          <p:cTn id="48" fill="hold">
                            <p:stCondLst>
                              <p:cond delay="22000"/>
                            </p:stCondLst>
                            <p:childTnLst>
                              <p:par>
                                <p:cTn id="49" presetID="10" presetClass="entr" presetSubtype="0" fill="hold" nodeType="afterEffect">
                                  <p:stCondLst>
                                    <p:cond delay="0"/>
                                  </p:stCondLst>
                                  <p:childTnLst>
                                    <p:set>
                                      <p:cBhvr>
                                        <p:cTn id="50" dur="1" fill="hold">
                                          <p:stCondLst>
                                            <p:cond delay="0"/>
                                          </p:stCondLst>
                                        </p:cTn>
                                        <p:tgtEl>
                                          <p:spTgt spid="27676"/>
                                        </p:tgtEl>
                                        <p:attrNameLst>
                                          <p:attrName>style.visibility</p:attrName>
                                        </p:attrNameLst>
                                      </p:cBhvr>
                                      <p:to>
                                        <p:strVal val="visible"/>
                                      </p:to>
                                    </p:set>
                                    <p:animEffect transition="in" filter="fade">
                                      <p:cBhvr>
                                        <p:cTn id="51" dur="2000"/>
                                        <p:tgtEl>
                                          <p:spTgt spid="27676"/>
                                        </p:tgtEl>
                                      </p:cBhvr>
                                    </p:animEffect>
                                  </p:childTnLst>
                                </p:cTn>
                              </p:par>
                            </p:childTnLst>
                          </p:cTn>
                        </p:par>
                        <p:par>
                          <p:cTn id="52" fill="hold">
                            <p:stCondLst>
                              <p:cond delay="24000"/>
                            </p:stCondLst>
                            <p:childTnLst>
                              <p:par>
                                <p:cTn id="53" presetID="10" presetClass="entr" presetSubtype="0" fill="hold" nodeType="afterEffect">
                                  <p:stCondLst>
                                    <p:cond delay="0"/>
                                  </p:stCondLst>
                                  <p:childTnLst>
                                    <p:set>
                                      <p:cBhvr>
                                        <p:cTn id="54" dur="1" fill="hold">
                                          <p:stCondLst>
                                            <p:cond delay="0"/>
                                          </p:stCondLst>
                                        </p:cTn>
                                        <p:tgtEl>
                                          <p:spTgt spid="27658"/>
                                        </p:tgtEl>
                                        <p:attrNameLst>
                                          <p:attrName>style.visibility</p:attrName>
                                        </p:attrNameLst>
                                      </p:cBhvr>
                                      <p:to>
                                        <p:strVal val="visible"/>
                                      </p:to>
                                    </p:set>
                                    <p:animEffect transition="in" filter="fade">
                                      <p:cBhvr>
                                        <p:cTn id="55" dur="2000"/>
                                        <p:tgtEl>
                                          <p:spTgt spid="27658"/>
                                        </p:tgtEl>
                                      </p:cBhvr>
                                    </p:animEffect>
                                  </p:childTnLst>
                                </p:cTn>
                              </p:par>
                            </p:childTnLst>
                          </p:cTn>
                        </p:par>
                        <p:par>
                          <p:cTn id="56" fill="hold">
                            <p:stCondLst>
                              <p:cond delay="26000"/>
                            </p:stCondLst>
                            <p:childTnLst>
                              <p:par>
                                <p:cTn id="57" presetID="10" presetClass="entr" presetSubtype="0" fill="hold" nodeType="afterEffect">
                                  <p:stCondLst>
                                    <p:cond delay="0"/>
                                  </p:stCondLst>
                                  <p:childTnLst>
                                    <p:set>
                                      <p:cBhvr>
                                        <p:cTn id="58" dur="1" fill="hold">
                                          <p:stCondLst>
                                            <p:cond delay="0"/>
                                          </p:stCondLst>
                                        </p:cTn>
                                        <p:tgtEl>
                                          <p:spTgt spid="27656"/>
                                        </p:tgtEl>
                                        <p:attrNameLst>
                                          <p:attrName>style.visibility</p:attrName>
                                        </p:attrNameLst>
                                      </p:cBhvr>
                                      <p:to>
                                        <p:strVal val="visible"/>
                                      </p:to>
                                    </p:set>
                                    <p:animEffect transition="in" filter="fade">
                                      <p:cBhvr>
                                        <p:cTn id="59" dur="2000"/>
                                        <p:tgtEl>
                                          <p:spTgt spid="276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52400" y="152400"/>
            <a:ext cx="8763000" cy="647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363" name="TextBox 2"/>
          <p:cNvSpPr txBox="1">
            <a:spLocks noChangeArrowheads="1"/>
          </p:cNvSpPr>
          <p:nvPr/>
        </p:nvSpPr>
        <p:spPr bwMode="auto">
          <a:xfrm>
            <a:off x="1066800" y="533400"/>
            <a:ext cx="6934200" cy="2632075"/>
          </a:xfrm>
          <a:prstGeom prst="rect">
            <a:avLst/>
          </a:prstGeom>
          <a:noFill/>
          <a:ln w="9525">
            <a:noFill/>
            <a:miter lim="800000"/>
            <a:headEnd/>
            <a:tailEnd/>
          </a:ln>
        </p:spPr>
        <p:txBody>
          <a:bodyPr>
            <a:spAutoFit/>
          </a:bodyPr>
          <a:lstStyle/>
          <a:p>
            <a:pPr algn="ctr"/>
            <a:r>
              <a:rPr lang="en-US" sz="9000">
                <a:solidFill>
                  <a:schemeClr val="bg1"/>
                </a:solidFill>
                <a:latin typeface="Freestyle Script"/>
              </a:rPr>
              <a:t>My name is Joe!!</a:t>
            </a:r>
            <a:r>
              <a:rPr lang="en-US" sz="9000">
                <a:solidFill>
                  <a:schemeClr val="bg1"/>
                </a:solidFill>
                <a:latin typeface="Huxtable"/>
              </a:rPr>
              <a:t>  </a:t>
            </a:r>
          </a:p>
          <a:p>
            <a:pPr algn="ctr"/>
            <a:endParaRPr lang="en-US" sz="7500">
              <a:solidFill>
                <a:srgbClr val="FF0000"/>
              </a:solidFill>
              <a:latin typeface="Arial Narrow" pitchFamily="34" charset="0"/>
            </a:endParaRPr>
          </a:p>
        </p:txBody>
      </p:sp>
      <p:sp>
        <p:nvSpPr>
          <p:cNvPr id="4" name="Rectangle 3"/>
          <p:cNvSpPr/>
          <p:nvPr/>
        </p:nvSpPr>
        <p:spPr>
          <a:xfrm>
            <a:off x="228600" y="228600"/>
            <a:ext cx="8763000" cy="64770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365" name="TextBox 4"/>
          <p:cNvSpPr txBox="1">
            <a:spLocks noChangeArrowheads="1"/>
          </p:cNvSpPr>
          <p:nvPr/>
        </p:nvSpPr>
        <p:spPr bwMode="auto">
          <a:xfrm>
            <a:off x="3657600" y="1447800"/>
            <a:ext cx="1676400" cy="1016000"/>
          </a:xfrm>
          <a:prstGeom prst="rect">
            <a:avLst/>
          </a:prstGeom>
          <a:noFill/>
          <a:ln w="9525">
            <a:noFill/>
            <a:miter lim="800000"/>
            <a:headEnd/>
            <a:tailEnd/>
          </a:ln>
        </p:spPr>
        <p:txBody>
          <a:bodyPr>
            <a:spAutoFit/>
          </a:bodyPr>
          <a:lstStyle/>
          <a:p>
            <a:pPr algn="ctr"/>
            <a:r>
              <a:rPr lang="en-US" sz="6000">
                <a:solidFill>
                  <a:schemeClr val="bg1"/>
                </a:solidFill>
                <a:latin typeface="Freestyle Script"/>
              </a:rPr>
              <a:t>and</a:t>
            </a:r>
          </a:p>
        </p:txBody>
      </p:sp>
      <p:sp>
        <p:nvSpPr>
          <p:cNvPr id="15366" name="TextBox 5"/>
          <p:cNvSpPr txBox="1">
            <a:spLocks noChangeArrowheads="1"/>
          </p:cNvSpPr>
          <p:nvPr/>
        </p:nvSpPr>
        <p:spPr bwMode="auto">
          <a:xfrm>
            <a:off x="3733800" y="2286000"/>
            <a:ext cx="1524000" cy="1123950"/>
          </a:xfrm>
          <a:prstGeom prst="rect">
            <a:avLst/>
          </a:prstGeom>
          <a:noFill/>
          <a:ln w="9525">
            <a:noFill/>
            <a:miter lim="800000"/>
            <a:headEnd/>
            <a:tailEnd/>
          </a:ln>
        </p:spPr>
        <p:txBody>
          <a:bodyPr>
            <a:spAutoFit/>
          </a:bodyPr>
          <a:lstStyle/>
          <a:p>
            <a:pPr algn="ctr"/>
            <a:r>
              <a:rPr lang="en-US" sz="6700">
                <a:solidFill>
                  <a:srgbClr val="FF0000"/>
                </a:solidFill>
                <a:latin typeface="Rockwell Extra Bold" pitchFamily="18" charset="0"/>
              </a:rPr>
              <a:t>I</a:t>
            </a:r>
          </a:p>
        </p:txBody>
      </p:sp>
      <p:sp>
        <p:nvSpPr>
          <p:cNvPr id="15367" name="TextBox 6"/>
          <p:cNvSpPr txBox="1">
            <a:spLocks noChangeArrowheads="1"/>
          </p:cNvSpPr>
          <p:nvPr/>
        </p:nvSpPr>
        <p:spPr bwMode="auto">
          <a:xfrm>
            <a:off x="3200400" y="3276600"/>
            <a:ext cx="2590800" cy="1354138"/>
          </a:xfrm>
          <a:prstGeom prst="rect">
            <a:avLst/>
          </a:prstGeom>
          <a:noFill/>
          <a:ln w="9525">
            <a:noFill/>
            <a:miter lim="800000"/>
            <a:headEnd/>
            <a:tailEnd/>
          </a:ln>
        </p:spPr>
        <p:txBody>
          <a:bodyPr>
            <a:spAutoFit/>
          </a:bodyPr>
          <a:lstStyle/>
          <a:p>
            <a:pPr algn="ctr"/>
            <a:r>
              <a:rPr lang="en-US" sz="8200">
                <a:solidFill>
                  <a:srgbClr val="FF0000"/>
                </a:solidFill>
                <a:latin typeface="Rockwell Extra Bold" pitchFamily="18" charset="0"/>
              </a:rPr>
              <a:t>Am</a:t>
            </a:r>
          </a:p>
        </p:txBody>
      </p:sp>
      <p:sp>
        <p:nvSpPr>
          <p:cNvPr id="15368" name="TextBox 7"/>
          <p:cNvSpPr txBox="1">
            <a:spLocks noChangeArrowheads="1"/>
          </p:cNvSpPr>
          <p:nvPr/>
        </p:nvSpPr>
        <p:spPr bwMode="auto">
          <a:xfrm>
            <a:off x="228600" y="4495800"/>
            <a:ext cx="8686800" cy="1600200"/>
          </a:xfrm>
          <a:prstGeom prst="rect">
            <a:avLst/>
          </a:prstGeom>
          <a:noFill/>
          <a:ln w="9525">
            <a:noFill/>
            <a:miter lim="800000"/>
            <a:headEnd/>
            <a:tailEnd/>
          </a:ln>
        </p:spPr>
        <p:txBody>
          <a:bodyPr>
            <a:spAutoFit/>
          </a:bodyPr>
          <a:lstStyle/>
          <a:p>
            <a:pPr algn="ctr"/>
            <a:r>
              <a:rPr lang="en-US" sz="9800">
                <a:solidFill>
                  <a:srgbClr val="FF0000"/>
                </a:solidFill>
                <a:latin typeface="Rockwell Extra Bold" pitchFamily="18" charset="0"/>
              </a:rPr>
              <a:t>Canadian</a:t>
            </a:r>
            <a:r>
              <a:rPr lang="en-US" sz="7800">
                <a:solidFill>
                  <a:schemeClr val="bg1"/>
                </a:solidFill>
                <a:latin typeface="Rockwell Extra Bold" pitchFamily="18" charset="0"/>
              </a:rPr>
              <a:t>!!!</a:t>
            </a:r>
          </a:p>
        </p:txBody>
      </p:sp>
      <p:pic>
        <p:nvPicPr>
          <p:cNvPr id="1028" name="Picture 4" descr="C:\Users\owner\Pictures\Microsoft Clip Organizer\na02064_.wmf"/>
          <p:cNvPicPr>
            <a:picLocks noChangeAspect="1" noChangeArrowheads="1"/>
          </p:cNvPicPr>
          <p:nvPr/>
        </p:nvPicPr>
        <p:blipFill>
          <a:blip r:embed="rId2"/>
          <a:srcRect/>
          <a:stretch>
            <a:fillRect/>
          </a:stretch>
        </p:blipFill>
        <p:spPr bwMode="auto">
          <a:xfrm>
            <a:off x="1371600" y="3124200"/>
            <a:ext cx="1054100" cy="1054100"/>
          </a:xfrm>
          <a:prstGeom prst="rect">
            <a:avLst/>
          </a:prstGeom>
          <a:noFill/>
          <a:ln w="9525">
            <a:noFill/>
            <a:miter lim="800000"/>
            <a:headEnd/>
            <a:tailEnd/>
          </a:ln>
        </p:spPr>
      </p:pic>
      <p:pic>
        <p:nvPicPr>
          <p:cNvPr id="13" name="Picture 4" descr="C:\Users\owner\Pictures\Microsoft Clip Organizer\na02064_.wmf"/>
          <p:cNvPicPr>
            <a:picLocks noChangeAspect="1" noChangeArrowheads="1"/>
          </p:cNvPicPr>
          <p:nvPr/>
        </p:nvPicPr>
        <p:blipFill>
          <a:blip r:embed="rId2"/>
          <a:srcRect/>
          <a:stretch>
            <a:fillRect/>
          </a:stretch>
        </p:blipFill>
        <p:spPr bwMode="auto">
          <a:xfrm flipH="1">
            <a:off x="6781800" y="3200400"/>
            <a:ext cx="1073150" cy="9779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lt">
                                    <p:tmPct val="5000"/>
                                  </p:iterate>
                                  <p:childTnLst>
                                    <p:set>
                                      <p:cBhvr>
                                        <p:cTn id="6" dur="1" fill="hold">
                                          <p:stCondLst>
                                            <p:cond delay="0"/>
                                          </p:stCondLst>
                                        </p:cTn>
                                        <p:tgtEl>
                                          <p:spTgt spid="15363"/>
                                        </p:tgtEl>
                                        <p:attrNameLst>
                                          <p:attrName>style.visibility</p:attrName>
                                        </p:attrNameLst>
                                      </p:cBhvr>
                                      <p:to>
                                        <p:strVal val="visible"/>
                                      </p:to>
                                    </p:set>
                                    <p:anim calcmode="lin" valueType="num">
                                      <p:cBhvr>
                                        <p:cTn id="7" dur="2000" fill="hold"/>
                                        <p:tgtEl>
                                          <p:spTgt spid="15363"/>
                                        </p:tgtEl>
                                        <p:attrNameLst>
                                          <p:attrName>ppt_w</p:attrName>
                                        </p:attrNameLst>
                                      </p:cBhvr>
                                      <p:tavLst>
                                        <p:tav tm="0">
                                          <p:val>
                                            <p:fltVal val="0"/>
                                          </p:val>
                                        </p:tav>
                                        <p:tav tm="100000">
                                          <p:val>
                                            <p:strVal val="#ppt_w"/>
                                          </p:val>
                                        </p:tav>
                                      </p:tavLst>
                                    </p:anim>
                                    <p:anim calcmode="lin" valueType="num">
                                      <p:cBhvr>
                                        <p:cTn id="8" dur="2000" fill="hold"/>
                                        <p:tgtEl>
                                          <p:spTgt spid="15363"/>
                                        </p:tgtEl>
                                        <p:attrNameLst>
                                          <p:attrName>ppt_h</p:attrName>
                                        </p:attrNameLst>
                                      </p:cBhvr>
                                      <p:tavLst>
                                        <p:tav tm="0">
                                          <p:val>
                                            <p:fltVal val="0"/>
                                          </p:val>
                                        </p:tav>
                                        <p:tav tm="100000">
                                          <p:val>
                                            <p:strVal val="#ppt_h"/>
                                          </p:val>
                                        </p:tav>
                                      </p:tavLst>
                                    </p:anim>
                                    <p:anim calcmode="lin" valueType="num">
                                      <p:cBhvr>
                                        <p:cTn id="9" dur="2000" fill="hold"/>
                                        <p:tgtEl>
                                          <p:spTgt spid="15363"/>
                                        </p:tgtEl>
                                        <p:attrNameLst>
                                          <p:attrName>style.rotation</p:attrName>
                                        </p:attrNameLst>
                                      </p:cBhvr>
                                      <p:tavLst>
                                        <p:tav tm="0">
                                          <p:val>
                                            <p:fltVal val="90"/>
                                          </p:val>
                                        </p:tav>
                                        <p:tav tm="100000">
                                          <p:val>
                                            <p:fltVal val="0"/>
                                          </p:val>
                                        </p:tav>
                                      </p:tavLst>
                                    </p:anim>
                                    <p:animEffect transition="in" filter="fade">
                                      <p:cBhvr>
                                        <p:cTn id="10" dur="2000"/>
                                        <p:tgtEl>
                                          <p:spTgt spid="15363"/>
                                        </p:tgtEl>
                                      </p:cBhvr>
                                    </p:animEffect>
                                  </p:childTnLst>
                                </p:cTn>
                              </p:par>
                            </p:childTnLst>
                          </p:cTn>
                        </p:par>
                        <p:par>
                          <p:cTn id="11" fill="hold">
                            <p:stCondLst>
                              <p:cond delay="3200"/>
                            </p:stCondLst>
                            <p:childTnLst>
                              <p:par>
                                <p:cTn id="12" presetID="10" presetClass="entr" presetSubtype="0" fill="hold" grpId="0" nodeType="afterEffect">
                                  <p:stCondLst>
                                    <p:cond delay="0"/>
                                  </p:stCondLst>
                                  <p:childTnLst>
                                    <p:set>
                                      <p:cBhvr>
                                        <p:cTn id="13" dur="1" fill="hold">
                                          <p:stCondLst>
                                            <p:cond delay="0"/>
                                          </p:stCondLst>
                                        </p:cTn>
                                        <p:tgtEl>
                                          <p:spTgt spid="15365"/>
                                        </p:tgtEl>
                                        <p:attrNameLst>
                                          <p:attrName>style.visibility</p:attrName>
                                        </p:attrNameLst>
                                      </p:cBhvr>
                                      <p:to>
                                        <p:strVal val="visible"/>
                                      </p:to>
                                    </p:set>
                                    <p:animEffect transition="in" filter="fade">
                                      <p:cBhvr>
                                        <p:cTn id="14" dur="2000"/>
                                        <p:tgtEl>
                                          <p:spTgt spid="15365"/>
                                        </p:tgtEl>
                                      </p:cBhvr>
                                    </p:animEffect>
                                  </p:childTnLst>
                                </p:cTn>
                              </p:par>
                            </p:childTnLst>
                          </p:cTn>
                        </p:par>
                        <p:par>
                          <p:cTn id="15" fill="hold">
                            <p:stCondLst>
                              <p:cond delay="5200"/>
                            </p:stCondLst>
                            <p:childTnLst>
                              <p:par>
                                <p:cTn id="16" presetID="23" presetClass="entr" presetSubtype="16" fill="hold" grpId="0" nodeType="afterEffect">
                                  <p:stCondLst>
                                    <p:cond delay="0"/>
                                  </p:stCondLst>
                                  <p:childTnLst>
                                    <p:set>
                                      <p:cBhvr>
                                        <p:cTn id="17" dur="1" fill="hold">
                                          <p:stCondLst>
                                            <p:cond delay="0"/>
                                          </p:stCondLst>
                                        </p:cTn>
                                        <p:tgtEl>
                                          <p:spTgt spid="15366"/>
                                        </p:tgtEl>
                                        <p:attrNameLst>
                                          <p:attrName>style.visibility</p:attrName>
                                        </p:attrNameLst>
                                      </p:cBhvr>
                                      <p:to>
                                        <p:strVal val="visible"/>
                                      </p:to>
                                    </p:set>
                                    <p:anim calcmode="lin" valueType="num">
                                      <p:cBhvr>
                                        <p:cTn id="18" dur="1000" fill="hold"/>
                                        <p:tgtEl>
                                          <p:spTgt spid="15366"/>
                                        </p:tgtEl>
                                        <p:attrNameLst>
                                          <p:attrName>ppt_w</p:attrName>
                                        </p:attrNameLst>
                                      </p:cBhvr>
                                      <p:tavLst>
                                        <p:tav tm="0">
                                          <p:val>
                                            <p:fltVal val="0"/>
                                          </p:val>
                                        </p:tav>
                                        <p:tav tm="100000">
                                          <p:val>
                                            <p:strVal val="#ppt_w"/>
                                          </p:val>
                                        </p:tav>
                                      </p:tavLst>
                                    </p:anim>
                                    <p:anim calcmode="lin" valueType="num">
                                      <p:cBhvr>
                                        <p:cTn id="19" dur="1000" fill="hold"/>
                                        <p:tgtEl>
                                          <p:spTgt spid="15366"/>
                                        </p:tgtEl>
                                        <p:attrNameLst>
                                          <p:attrName>ppt_h</p:attrName>
                                        </p:attrNameLst>
                                      </p:cBhvr>
                                      <p:tavLst>
                                        <p:tav tm="0">
                                          <p:val>
                                            <p:fltVal val="0"/>
                                          </p:val>
                                        </p:tav>
                                        <p:tav tm="100000">
                                          <p:val>
                                            <p:strVal val="#ppt_h"/>
                                          </p:val>
                                        </p:tav>
                                      </p:tavLst>
                                    </p:anim>
                                  </p:childTnLst>
                                </p:cTn>
                              </p:par>
                            </p:childTnLst>
                          </p:cTn>
                        </p:par>
                        <p:par>
                          <p:cTn id="20" fill="hold">
                            <p:stCondLst>
                              <p:cond delay="6200"/>
                            </p:stCondLst>
                            <p:childTnLst>
                              <p:par>
                                <p:cTn id="21" presetID="23" presetClass="entr" presetSubtype="16" fill="hold" grpId="0" nodeType="afterEffect">
                                  <p:stCondLst>
                                    <p:cond delay="0"/>
                                  </p:stCondLst>
                                  <p:childTnLst>
                                    <p:set>
                                      <p:cBhvr>
                                        <p:cTn id="22" dur="1" fill="hold">
                                          <p:stCondLst>
                                            <p:cond delay="0"/>
                                          </p:stCondLst>
                                        </p:cTn>
                                        <p:tgtEl>
                                          <p:spTgt spid="15367"/>
                                        </p:tgtEl>
                                        <p:attrNameLst>
                                          <p:attrName>style.visibility</p:attrName>
                                        </p:attrNameLst>
                                      </p:cBhvr>
                                      <p:to>
                                        <p:strVal val="visible"/>
                                      </p:to>
                                    </p:set>
                                    <p:anim calcmode="lin" valueType="num">
                                      <p:cBhvr>
                                        <p:cTn id="23" dur="1000" fill="hold"/>
                                        <p:tgtEl>
                                          <p:spTgt spid="15367"/>
                                        </p:tgtEl>
                                        <p:attrNameLst>
                                          <p:attrName>ppt_w</p:attrName>
                                        </p:attrNameLst>
                                      </p:cBhvr>
                                      <p:tavLst>
                                        <p:tav tm="0">
                                          <p:val>
                                            <p:fltVal val="0"/>
                                          </p:val>
                                        </p:tav>
                                        <p:tav tm="100000">
                                          <p:val>
                                            <p:strVal val="#ppt_w"/>
                                          </p:val>
                                        </p:tav>
                                      </p:tavLst>
                                    </p:anim>
                                    <p:anim calcmode="lin" valueType="num">
                                      <p:cBhvr>
                                        <p:cTn id="24" dur="1000" fill="hold"/>
                                        <p:tgtEl>
                                          <p:spTgt spid="15367"/>
                                        </p:tgtEl>
                                        <p:attrNameLst>
                                          <p:attrName>ppt_h</p:attrName>
                                        </p:attrNameLst>
                                      </p:cBhvr>
                                      <p:tavLst>
                                        <p:tav tm="0">
                                          <p:val>
                                            <p:fltVal val="0"/>
                                          </p:val>
                                        </p:tav>
                                        <p:tav tm="100000">
                                          <p:val>
                                            <p:strVal val="#ppt_h"/>
                                          </p:val>
                                        </p:tav>
                                      </p:tavLst>
                                    </p:anim>
                                  </p:childTnLst>
                                </p:cTn>
                              </p:par>
                            </p:childTnLst>
                          </p:cTn>
                        </p:par>
                        <p:par>
                          <p:cTn id="25" fill="hold">
                            <p:stCondLst>
                              <p:cond delay="7200"/>
                            </p:stCondLst>
                            <p:childTnLst>
                              <p:par>
                                <p:cTn id="26" presetID="23" presetClass="entr" presetSubtype="16" fill="hold" grpId="0" nodeType="afterEffect">
                                  <p:stCondLst>
                                    <p:cond delay="0"/>
                                  </p:stCondLst>
                                  <p:childTnLst>
                                    <p:set>
                                      <p:cBhvr>
                                        <p:cTn id="27" dur="1" fill="hold">
                                          <p:stCondLst>
                                            <p:cond delay="0"/>
                                          </p:stCondLst>
                                        </p:cTn>
                                        <p:tgtEl>
                                          <p:spTgt spid="15368"/>
                                        </p:tgtEl>
                                        <p:attrNameLst>
                                          <p:attrName>style.visibility</p:attrName>
                                        </p:attrNameLst>
                                      </p:cBhvr>
                                      <p:to>
                                        <p:strVal val="visible"/>
                                      </p:to>
                                    </p:set>
                                    <p:anim calcmode="lin" valueType="num">
                                      <p:cBhvr>
                                        <p:cTn id="28" dur="1000" fill="hold"/>
                                        <p:tgtEl>
                                          <p:spTgt spid="15368"/>
                                        </p:tgtEl>
                                        <p:attrNameLst>
                                          <p:attrName>ppt_w</p:attrName>
                                        </p:attrNameLst>
                                      </p:cBhvr>
                                      <p:tavLst>
                                        <p:tav tm="0">
                                          <p:val>
                                            <p:fltVal val="0"/>
                                          </p:val>
                                        </p:tav>
                                        <p:tav tm="100000">
                                          <p:val>
                                            <p:strVal val="#ppt_w"/>
                                          </p:val>
                                        </p:tav>
                                      </p:tavLst>
                                    </p:anim>
                                    <p:anim calcmode="lin" valueType="num">
                                      <p:cBhvr>
                                        <p:cTn id="29" dur="1000" fill="hold"/>
                                        <p:tgtEl>
                                          <p:spTgt spid="15368"/>
                                        </p:tgtEl>
                                        <p:attrNameLst>
                                          <p:attrName>ppt_h</p:attrName>
                                        </p:attrNameLst>
                                      </p:cBhvr>
                                      <p:tavLst>
                                        <p:tav tm="0">
                                          <p:val>
                                            <p:fltVal val="0"/>
                                          </p:val>
                                        </p:tav>
                                        <p:tav tm="100000">
                                          <p:val>
                                            <p:strVal val="#ppt_h"/>
                                          </p:val>
                                        </p:tav>
                                      </p:tavLst>
                                    </p:anim>
                                  </p:childTnLst>
                                </p:cTn>
                              </p:par>
                            </p:childTnLst>
                          </p:cTn>
                        </p:par>
                        <p:par>
                          <p:cTn id="30" fill="hold">
                            <p:stCondLst>
                              <p:cond delay="8200"/>
                            </p:stCondLst>
                            <p:childTnLst>
                              <p:par>
                                <p:cTn id="31" presetID="49" presetClass="entr" presetSubtype="0" decel="100000" fill="hold" nodeType="afterEffect">
                                  <p:stCondLst>
                                    <p:cond delay="0"/>
                                  </p:stCondLst>
                                  <p:childTnLst>
                                    <p:set>
                                      <p:cBhvr>
                                        <p:cTn id="32" dur="1" fill="hold">
                                          <p:stCondLst>
                                            <p:cond delay="0"/>
                                          </p:stCondLst>
                                        </p:cTn>
                                        <p:tgtEl>
                                          <p:spTgt spid="1028"/>
                                        </p:tgtEl>
                                        <p:attrNameLst>
                                          <p:attrName>style.visibility</p:attrName>
                                        </p:attrNameLst>
                                      </p:cBhvr>
                                      <p:to>
                                        <p:strVal val="visible"/>
                                      </p:to>
                                    </p:set>
                                    <p:anim calcmode="lin" valueType="num">
                                      <p:cBhvr>
                                        <p:cTn id="33" dur="2000" fill="hold"/>
                                        <p:tgtEl>
                                          <p:spTgt spid="1028"/>
                                        </p:tgtEl>
                                        <p:attrNameLst>
                                          <p:attrName>ppt_w</p:attrName>
                                        </p:attrNameLst>
                                      </p:cBhvr>
                                      <p:tavLst>
                                        <p:tav tm="0">
                                          <p:val>
                                            <p:fltVal val="0"/>
                                          </p:val>
                                        </p:tav>
                                        <p:tav tm="100000">
                                          <p:val>
                                            <p:strVal val="#ppt_w"/>
                                          </p:val>
                                        </p:tav>
                                      </p:tavLst>
                                    </p:anim>
                                    <p:anim calcmode="lin" valueType="num">
                                      <p:cBhvr>
                                        <p:cTn id="34" dur="2000" fill="hold"/>
                                        <p:tgtEl>
                                          <p:spTgt spid="1028"/>
                                        </p:tgtEl>
                                        <p:attrNameLst>
                                          <p:attrName>ppt_h</p:attrName>
                                        </p:attrNameLst>
                                      </p:cBhvr>
                                      <p:tavLst>
                                        <p:tav tm="0">
                                          <p:val>
                                            <p:fltVal val="0"/>
                                          </p:val>
                                        </p:tav>
                                        <p:tav tm="100000">
                                          <p:val>
                                            <p:strVal val="#ppt_h"/>
                                          </p:val>
                                        </p:tav>
                                      </p:tavLst>
                                    </p:anim>
                                    <p:anim calcmode="lin" valueType="num">
                                      <p:cBhvr>
                                        <p:cTn id="35" dur="2000" fill="hold"/>
                                        <p:tgtEl>
                                          <p:spTgt spid="1028"/>
                                        </p:tgtEl>
                                        <p:attrNameLst>
                                          <p:attrName>style.rotation</p:attrName>
                                        </p:attrNameLst>
                                      </p:cBhvr>
                                      <p:tavLst>
                                        <p:tav tm="0">
                                          <p:val>
                                            <p:fltVal val="360"/>
                                          </p:val>
                                        </p:tav>
                                        <p:tav tm="100000">
                                          <p:val>
                                            <p:fltVal val="0"/>
                                          </p:val>
                                        </p:tav>
                                      </p:tavLst>
                                    </p:anim>
                                    <p:animEffect transition="in" filter="fade">
                                      <p:cBhvr>
                                        <p:cTn id="36" dur="2000"/>
                                        <p:tgtEl>
                                          <p:spTgt spid="1028"/>
                                        </p:tgtEl>
                                      </p:cBhvr>
                                    </p:animEffect>
                                  </p:childTnLst>
                                </p:cTn>
                              </p:par>
                              <p:par>
                                <p:cTn id="37" presetID="49" presetClass="entr" presetSubtype="0" decel="10000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2000" fill="hold"/>
                                        <p:tgtEl>
                                          <p:spTgt spid="13"/>
                                        </p:tgtEl>
                                        <p:attrNameLst>
                                          <p:attrName>ppt_w</p:attrName>
                                        </p:attrNameLst>
                                      </p:cBhvr>
                                      <p:tavLst>
                                        <p:tav tm="0">
                                          <p:val>
                                            <p:fltVal val="0"/>
                                          </p:val>
                                        </p:tav>
                                        <p:tav tm="100000">
                                          <p:val>
                                            <p:strVal val="#ppt_w"/>
                                          </p:val>
                                        </p:tav>
                                      </p:tavLst>
                                    </p:anim>
                                    <p:anim calcmode="lin" valueType="num">
                                      <p:cBhvr>
                                        <p:cTn id="40" dur="2000" fill="hold"/>
                                        <p:tgtEl>
                                          <p:spTgt spid="13"/>
                                        </p:tgtEl>
                                        <p:attrNameLst>
                                          <p:attrName>ppt_h</p:attrName>
                                        </p:attrNameLst>
                                      </p:cBhvr>
                                      <p:tavLst>
                                        <p:tav tm="0">
                                          <p:val>
                                            <p:fltVal val="0"/>
                                          </p:val>
                                        </p:tav>
                                        <p:tav tm="100000">
                                          <p:val>
                                            <p:strVal val="#ppt_h"/>
                                          </p:val>
                                        </p:tav>
                                      </p:tavLst>
                                    </p:anim>
                                    <p:anim calcmode="lin" valueType="num">
                                      <p:cBhvr>
                                        <p:cTn id="41" dur="2000" fill="hold"/>
                                        <p:tgtEl>
                                          <p:spTgt spid="13"/>
                                        </p:tgtEl>
                                        <p:attrNameLst>
                                          <p:attrName>style.rotation</p:attrName>
                                        </p:attrNameLst>
                                      </p:cBhvr>
                                      <p:tavLst>
                                        <p:tav tm="0">
                                          <p:val>
                                            <p:fltVal val="360"/>
                                          </p:val>
                                        </p:tav>
                                        <p:tav tm="100000">
                                          <p:val>
                                            <p:fltVal val="0"/>
                                          </p:val>
                                        </p:tav>
                                      </p:tavLst>
                                    </p:anim>
                                    <p:animEffect transition="in" filter="fade">
                                      <p:cBhvr>
                                        <p:cTn id="4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p:bldP spid="15365" grpId="0"/>
      <p:bldP spid="15366" grpId="0"/>
      <p:bldP spid="15367" grpId="0"/>
      <p:bldP spid="1536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763000" cy="6477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Rectangle 2"/>
          <p:cNvSpPr/>
          <p:nvPr/>
        </p:nvSpPr>
        <p:spPr>
          <a:xfrm>
            <a:off x="152400" y="152400"/>
            <a:ext cx="8763000" cy="647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TextBox 3"/>
          <p:cNvSpPr txBox="1">
            <a:spLocks noChangeArrowheads="1"/>
          </p:cNvSpPr>
          <p:nvPr/>
        </p:nvSpPr>
        <p:spPr bwMode="auto">
          <a:xfrm>
            <a:off x="914400" y="533400"/>
            <a:ext cx="7239000" cy="784830"/>
          </a:xfrm>
          <a:prstGeom prst="rect">
            <a:avLst/>
          </a:prstGeom>
          <a:noFill/>
          <a:ln w="9525">
            <a:noFill/>
            <a:miter lim="800000"/>
            <a:headEnd/>
            <a:tailEnd/>
          </a:ln>
        </p:spPr>
        <p:txBody>
          <a:bodyPr>
            <a:spAutoFit/>
          </a:bodyPr>
          <a:lstStyle/>
          <a:p>
            <a:pPr algn="ctr">
              <a:defRPr/>
            </a:pPr>
            <a:r>
              <a:rPr lang="en-US" sz="4500" b="1" dirty="0">
                <a:ln>
                  <a:solidFill>
                    <a:schemeClr val="tx1"/>
                  </a:solidFill>
                </a:ln>
                <a:solidFill>
                  <a:srgbClr val="FF0000"/>
                </a:solidFill>
                <a:latin typeface="Rockwell Extra Bold" pitchFamily="18" charset="0"/>
              </a:rPr>
              <a:t>Sources</a:t>
            </a:r>
          </a:p>
        </p:txBody>
      </p:sp>
      <p:sp>
        <p:nvSpPr>
          <p:cNvPr id="5" name="TextBox 4"/>
          <p:cNvSpPr txBox="1">
            <a:spLocks noChangeArrowheads="1"/>
          </p:cNvSpPr>
          <p:nvPr/>
        </p:nvSpPr>
        <p:spPr bwMode="auto">
          <a:xfrm>
            <a:off x="533400" y="1371600"/>
            <a:ext cx="8077200" cy="3416300"/>
          </a:xfrm>
          <a:prstGeom prst="rect">
            <a:avLst/>
          </a:prstGeom>
          <a:noFill/>
          <a:ln w="9525">
            <a:noFill/>
            <a:miter lim="800000"/>
            <a:headEnd/>
            <a:tailEnd/>
          </a:ln>
        </p:spPr>
        <p:txBody>
          <a:bodyPr>
            <a:spAutoFit/>
          </a:bodyPr>
          <a:lstStyle/>
          <a:p>
            <a:pPr>
              <a:buFont typeface="Arial" charset="0"/>
              <a:buChar char="•"/>
            </a:pPr>
            <a:r>
              <a:rPr lang="en-US">
                <a:hlinkClick r:id="rId2"/>
              </a:rPr>
              <a:t>http://www.pch.gc.ca/progs/multi/inclusive_e.cfm</a:t>
            </a:r>
            <a:endParaRPr lang="en-US"/>
          </a:p>
          <a:p>
            <a:pPr>
              <a:buFont typeface="Arial" charset="0"/>
              <a:buChar char="•"/>
            </a:pPr>
            <a:r>
              <a:rPr lang="en-US">
                <a:hlinkClick r:id="rId3"/>
              </a:rPr>
              <a:t>http://www.answers.com</a:t>
            </a:r>
            <a:endParaRPr lang="en-US"/>
          </a:p>
          <a:p>
            <a:pPr>
              <a:buFont typeface="Arial" charset="0"/>
              <a:buChar char="•"/>
            </a:pPr>
            <a:r>
              <a:rPr lang="en-US">
                <a:hlinkClick r:id="rId4"/>
              </a:rPr>
              <a:t>http://thecanadianencyclopedia.com/index.cfm?PgNm=TCETimelineBrowse&amp;Params=A3CAT1</a:t>
            </a:r>
            <a:endParaRPr lang="en-US"/>
          </a:p>
          <a:p>
            <a:pPr>
              <a:buFont typeface="Arial" charset="0"/>
              <a:buChar char="•"/>
            </a:pPr>
            <a:r>
              <a:rPr lang="en-US">
                <a:hlinkClick r:id="rId5"/>
              </a:rPr>
              <a:t>http://video.canadiancontent.net/5-molson-i-am-canadian.html</a:t>
            </a:r>
            <a:endParaRPr lang="en-US"/>
          </a:p>
          <a:p>
            <a:pPr>
              <a:buFont typeface="Arial" charset="0"/>
              <a:buChar char="•"/>
            </a:pPr>
            <a:r>
              <a:rPr lang="en-US">
                <a:hlinkClick r:id="rId6"/>
              </a:rPr>
              <a:t>http://www.cbc.radio-canada.ca/history/1901-1939.shtml</a:t>
            </a:r>
            <a:endParaRPr lang="en-US"/>
          </a:p>
          <a:p>
            <a:pPr>
              <a:buFont typeface="Arial" charset="0"/>
              <a:buChar char="•"/>
            </a:pPr>
            <a:r>
              <a:rPr lang="en-US">
                <a:hlinkClick r:id="rId7"/>
              </a:rPr>
              <a:t>http://www.nfb.ca/about/</a:t>
            </a:r>
            <a:r>
              <a:rPr lang="en-US"/>
              <a:t/>
            </a:r>
            <a:br>
              <a:rPr lang="en-US"/>
            </a:br>
            <a:endParaRPr lang="en-US"/>
          </a:p>
          <a:p>
            <a:pPr>
              <a:buFont typeface="Arial" charset="0"/>
              <a:buChar char="•"/>
            </a:pPr>
            <a:endParaRPr lang="en-US"/>
          </a:p>
          <a:p>
            <a:pPr>
              <a:buFont typeface="Arial" charset="0"/>
              <a:buChar char="•"/>
            </a:pPr>
            <a:endParaRPr lang="en-US"/>
          </a:p>
          <a:p>
            <a:pPr>
              <a:buFont typeface="Arial" charset="0"/>
              <a:buChar char="•"/>
            </a:pPr>
            <a:endParaRPr lang="en-US"/>
          </a:p>
          <a:p>
            <a:pPr>
              <a:buFont typeface="Arial" charset="0"/>
              <a:buChar cha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childTnLst>
                          </p:cTn>
                        </p:par>
                        <p:par>
                          <p:cTn id="11" fill="hold">
                            <p:stCondLst>
                              <p:cond delay="1600"/>
                            </p:stCondLst>
                            <p:childTnLst>
                              <p:par>
                                <p:cTn id="12" presetID="42"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ppt_x</p:attrName>
                                        </p:attrNameLst>
                                      </p:cBhvr>
                                      <p:tavLst>
                                        <p:tav tm="0">
                                          <p:val>
                                            <p:strVal val="#ppt_x"/>
                                          </p:val>
                                        </p:tav>
                                        <p:tav tm="100000">
                                          <p:val>
                                            <p:strVal val="#ppt_x"/>
                                          </p:val>
                                        </p:tav>
                                      </p:tavLst>
                                    </p:anim>
                                    <p:anim calcmode="lin" valueType="num">
                                      <p:cBhvr>
                                        <p:cTn id="16" dur="2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731</TotalTime>
  <Words>908</Words>
  <Application>Microsoft Office PowerPoint</Application>
  <PresentationFormat>On-screen Show (4:3)</PresentationFormat>
  <Paragraphs>101</Paragraphs>
  <Slides>16</Slides>
  <Notes>0</Notes>
  <HiddenSlides>0</HiddenSlides>
  <MMClips>0</MMClips>
  <ScaleCrop>false</ScaleCrop>
  <HeadingPairs>
    <vt:vector size="6" baseType="variant">
      <vt:variant>
        <vt:lpstr>Fonts Used</vt:lpstr>
      </vt:variant>
      <vt:variant>
        <vt:i4>6</vt:i4>
      </vt:variant>
      <vt:variant>
        <vt:lpstr>Design Template</vt:lpstr>
      </vt:variant>
      <vt:variant>
        <vt:i4>1</vt:i4>
      </vt:variant>
      <vt:variant>
        <vt:lpstr>Slide Titles</vt:lpstr>
      </vt:variant>
      <vt:variant>
        <vt:i4>16</vt:i4>
      </vt:variant>
    </vt:vector>
  </HeadingPairs>
  <TitlesOfParts>
    <vt:vector size="23" baseType="lpstr">
      <vt:lpstr>Arial</vt:lpstr>
      <vt:lpstr>Calibri</vt:lpstr>
      <vt:lpstr>Arial Narrow</vt:lpstr>
      <vt:lpstr>Freestyle Script</vt:lpstr>
      <vt:lpstr>Rockwell Extra Bold</vt:lpstr>
      <vt:lpstr>Huxtable</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owner</dc:creator>
  <cp:lastModifiedBy>EPS</cp:lastModifiedBy>
  <cp:revision>94</cp:revision>
  <dcterms:created xsi:type="dcterms:W3CDTF">2007-10-04T21:48:36Z</dcterms:created>
  <dcterms:modified xsi:type="dcterms:W3CDTF">2009-10-12T04:43:06Z</dcterms:modified>
</cp:coreProperties>
</file>